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2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20104100" cy="11309350"/>
  <p:notesSz cx="9601200" cy="7315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774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2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50" b="0" i="0">
                <a:solidFill>
                  <a:srgbClr val="202B7D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520"/>
              </a:lnSpc>
            </a:pPr>
            <a:r>
              <a:rPr spc="85" dirty="0"/>
              <a:t>Իմանալ</a:t>
            </a:r>
            <a:r>
              <a:rPr spc="-60" dirty="0"/>
              <a:t> </a:t>
            </a:r>
            <a:r>
              <a:rPr spc="90" dirty="0"/>
              <a:t>ավելին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50" b="0" i="0">
                <a:solidFill>
                  <a:srgbClr val="202B7D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520"/>
              </a:lnSpc>
            </a:pPr>
            <a:r>
              <a:rPr spc="85" dirty="0"/>
              <a:t>Իմանալ</a:t>
            </a:r>
            <a:r>
              <a:rPr spc="-60" dirty="0"/>
              <a:t> </a:t>
            </a:r>
            <a:r>
              <a:rPr spc="90" dirty="0"/>
              <a:t>ավելին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50" b="0" i="0">
                <a:solidFill>
                  <a:srgbClr val="202B7D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520"/>
              </a:lnSpc>
            </a:pPr>
            <a:r>
              <a:rPr spc="85" dirty="0"/>
              <a:t>Իմանալ</a:t>
            </a:r>
            <a:r>
              <a:rPr spc="-60" dirty="0"/>
              <a:t> </a:t>
            </a:r>
            <a:r>
              <a:rPr spc="90" dirty="0"/>
              <a:t>ավելին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2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50" b="0" i="0">
                <a:solidFill>
                  <a:srgbClr val="202B7D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520"/>
              </a:lnSpc>
            </a:pPr>
            <a:r>
              <a:rPr spc="85" dirty="0"/>
              <a:t>Իմանալ</a:t>
            </a:r>
            <a:r>
              <a:rPr spc="-60" dirty="0"/>
              <a:t> </a:t>
            </a:r>
            <a:r>
              <a:rPr spc="90" dirty="0"/>
              <a:t>ավելին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7497154"/>
            <a:ext cx="1203960" cy="1377315"/>
          </a:xfrm>
          <a:custGeom>
            <a:avLst/>
            <a:gdLst/>
            <a:ahLst/>
            <a:cxnLst/>
            <a:rect l="l" t="t" r="r" b="b"/>
            <a:pathLst>
              <a:path w="1203960" h="1377315">
                <a:moveTo>
                  <a:pt x="1203900" y="0"/>
                </a:moveTo>
                <a:lnTo>
                  <a:pt x="0" y="0"/>
                </a:lnTo>
                <a:lnTo>
                  <a:pt x="0" y="1376722"/>
                </a:lnTo>
                <a:lnTo>
                  <a:pt x="1203900" y="1376722"/>
                </a:lnTo>
                <a:lnTo>
                  <a:pt x="1203900" y="0"/>
                </a:lnTo>
                <a:close/>
              </a:path>
            </a:pathLst>
          </a:custGeom>
          <a:solidFill>
            <a:srgbClr val="202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3890" y="1072459"/>
            <a:ext cx="17696319" cy="559328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150" b="0" i="0">
                <a:solidFill>
                  <a:srgbClr val="202B7D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520"/>
              </a:lnSpc>
            </a:pPr>
            <a:r>
              <a:rPr spc="85" dirty="0"/>
              <a:t>Իմանալ</a:t>
            </a:r>
            <a:r>
              <a:rPr spc="-60" dirty="0"/>
              <a:t> </a:t>
            </a:r>
            <a:r>
              <a:rPr spc="90" dirty="0"/>
              <a:t>ավելին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EF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67808" y="2060478"/>
            <a:ext cx="6946265" cy="2200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2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280288" y="9992523"/>
            <a:ext cx="2131060" cy="344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0" i="0">
                <a:solidFill>
                  <a:srgbClr val="202B7D"/>
                </a:solidFill>
                <a:latin typeface="Trebuchet MS"/>
                <a:cs typeface="Trebuchet MS"/>
              </a:defRPr>
            </a:lvl1pPr>
          </a:lstStyle>
          <a:p>
            <a:pPr marL="12700">
              <a:lnSpc>
                <a:spcPts val="2520"/>
              </a:lnSpc>
            </a:pPr>
            <a:r>
              <a:rPr spc="85" dirty="0"/>
              <a:t>Իմանալ</a:t>
            </a:r>
            <a:r>
              <a:rPr spc="-60" dirty="0"/>
              <a:t> </a:t>
            </a:r>
            <a:r>
              <a:rPr spc="90" dirty="0"/>
              <a:t>ավելին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508CF8-EC76-4BC0-EF47-E312F7B9A9E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63500" y="11123930"/>
            <a:ext cx="500063" cy="12192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US" sz="80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FB_Internal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377708" y="869450"/>
            <a:ext cx="4153535" cy="406400"/>
          </a:xfrm>
          <a:prstGeom prst="rect">
            <a:avLst/>
          </a:prstGeom>
          <a:solidFill>
            <a:srgbClr val="202B7D"/>
          </a:solidFill>
        </p:spPr>
        <p:txBody>
          <a:bodyPr vert="horz" wrap="square" lIns="0" tIns="31115" rIns="0" bIns="0" rtlCol="0">
            <a:spAutoFit/>
          </a:bodyPr>
          <a:lstStyle/>
          <a:p>
            <a:pPr marL="960119">
              <a:lnSpc>
                <a:spcPct val="100000"/>
              </a:lnSpc>
              <a:spcBef>
                <a:spcPts val="245"/>
              </a:spcBef>
            </a:pPr>
            <a:r>
              <a:rPr sz="1950" spc="345" dirty="0">
                <a:solidFill>
                  <a:srgbClr val="F1F1F1"/>
                </a:solidFill>
                <a:latin typeface="Lucida Sans Unicode"/>
                <a:cs typeface="Lucida Sans Unicode"/>
              </a:rPr>
              <a:t>FASTBANK.AM </a:t>
            </a:r>
            <a:endParaRPr sz="1950" dirty="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949162" y="7899189"/>
            <a:ext cx="1036319" cy="576580"/>
          </a:xfrm>
          <a:custGeom>
            <a:avLst/>
            <a:gdLst/>
            <a:ahLst/>
            <a:cxnLst/>
            <a:rect l="l" t="t" r="r" b="b"/>
            <a:pathLst>
              <a:path w="1036320" h="576579">
                <a:moveTo>
                  <a:pt x="511733" y="12"/>
                </a:moveTo>
                <a:lnTo>
                  <a:pt x="440042" y="12"/>
                </a:lnTo>
                <a:lnTo>
                  <a:pt x="363397" y="440055"/>
                </a:lnTo>
                <a:lnTo>
                  <a:pt x="153276" y="12"/>
                </a:lnTo>
                <a:lnTo>
                  <a:pt x="101358" y="12"/>
                </a:lnTo>
                <a:lnTo>
                  <a:pt x="0" y="576008"/>
                </a:lnTo>
                <a:lnTo>
                  <a:pt x="71691" y="576008"/>
                </a:lnTo>
                <a:lnTo>
                  <a:pt x="148336" y="135978"/>
                </a:lnTo>
                <a:lnTo>
                  <a:pt x="355993" y="576008"/>
                </a:lnTo>
                <a:lnTo>
                  <a:pt x="412851" y="576008"/>
                </a:lnTo>
                <a:lnTo>
                  <a:pt x="511733" y="12"/>
                </a:lnTo>
                <a:close/>
              </a:path>
              <a:path w="1036320" h="576579">
                <a:moveTo>
                  <a:pt x="1035824" y="0"/>
                </a:moveTo>
                <a:lnTo>
                  <a:pt x="944346" y="0"/>
                </a:lnTo>
                <a:lnTo>
                  <a:pt x="672414" y="244741"/>
                </a:lnTo>
                <a:lnTo>
                  <a:pt x="716915" y="0"/>
                </a:lnTo>
                <a:lnTo>
                  <a:pt x="642759" y="0"/>
                </a:lnTo>
                <a:lnTo>
                  <a:pt x="541401" y="576008"/>
                </a:lnTo>
                <a:lnTo>
                  <a:pt x="613079" y="576008"/>
                </a:lnTo>
                <a:lnTo>
                  <a:pt x="667473" y="276885"/>
                </a:lnTo>
                <a:lnTo>
                  <a:pt x="857834" y="576008"/>
                </a:lnTo>
                <a:lnTo>
                  <a:pt x="939406" y="576008"/>
                </a:lnTo>
                <a:lnTo>
                  <a:pt x="741629" y="269468"/>
                </a:lnTo>
                <a:lnTo>
                  <a:pt x="1035824" y="0"/>
                </a:lnTo>
                <a:close/>
              </a:path>
            </a:pathLst>
          </a:custGeom>
          <a:solidFill>
            <a:srgbClr val="2C317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2198927" y="7642081"/>
            <a:ext cx="3683635" cy="1087120"/>
            <a:chOff x="2198927" y="7642081"/>
            <a:chExt cx="3683635" cy="108712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98927" y="7642081"/>
              <a:ext cx="976493" cy="108666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177883" y="7886833"/>
              <a:ext cx="2705100" cy="598805"/>
            </a:xfrm>
            <a:custGeom>
              <a:avLst/>
              <a:gdLst/>
              <a:ahLst/>
              <a:cxnLst/>
              <a:rect l="l" t="t" r="r" b="b"/>
              <a:pathLst>
                <a:path w="2705100" h="598804">
                  <a:moveTo>
                    <a:pt x="435102" y="12369"/>
                  </a:moveTo>
                  <a:lnTo>
                    <a:pt x="101358" y="12369"/>
                  </a:lnTo>
                  <a:lnTo>
                    <a:pt x="0" y="588365"/>
                  </a:lnTo>
                  <a:lnTo>
                    <a:pt x="138442" y="588365"/>
                  </a:lnTo>
                  <a:lnTo>
                    <a:pt x="175526" y="370827"/>
                  </a:lnTo>
                  <a:lnTo>
                    <a:pt x="368350" y="370827"/>
                  </a:lnTo>
                  <a:lnTo>
                    <a:pt x="393065" y="237337"/>
                  </a:lnTo>
                  <a:lnTo>
                    <a:pt x="200253" y="237337"/>
                  </a:lnTo>
                  <a:lnTo>
                    <a:pt x="217551" y="145859"/>
                  </a:lnTo>
                  <a:lnTo>
                    <a:pt x="412851" y="145859"/>
                  </a:lnTo>
                  <a:lnTo>
                    <a:pt x="435102" y="12369"/>
                  </a:lnTo>
                  <a:close/>
                </a:path>
                <a:path w="2705100" h="598804">
                  <a:moveTo>
                    <a:pt x="867727" y="588365"/>
                  </a:moveTo>
                  <a:lnTo>
                    <a:pt x="854481" y="491959"/>
                  </a:lnTo>
                  <a:lnTo>
                    <a:pt x="837514" y="368350"/>
                  </a:lnTo>
                  <a:lnTo>
                    <a:pt x="810348" y="170586"/>
                  </a:lnTo>
                  <a:lnTo>
                    <a:pt x="788619" y="12369"/>
                  </a:lnTo>
                  <a:lnTo>
                    <a:pt x="699617" y="12369"/>
                  </a:lnTo>
                  <a:lnTo>
                    <a:pt x="699617" y="368350"/>
                  </a:lnTo>
                  <a:lnTo>
                    <a:pt x="585901" y="368350"/>
                  </a:lnTo>
                  <a:lnTo>
                    <a:pt x="677367" y="170586"/>
                  </a:lnTo>
                  <a:lnTo>
                    <a:pt x="699617" y="368350"/>
                  </a:lnTo>
                  <a:lnTo>
                    <a:pt x="699617" y="12369"/>
                  </a:lnTo>
                  <a:lnTo>
                    <a:pt x="635342" y="12369"/>
                  </a:lnTo>
                  <a:lnTo>
                    <a:pt x="336207" y="588365"/>
                  </a:lnTo>
                  <a:lnTo>
                    <a:pt x="489483" y="588365"/>
                  </a:lnTo>
                  <a:lnTo>
                    <a:pt x="533984" y="491959"/>
                  </a:lnTo>
                  <a:lnTo>
                    <a:pt x="709510" y="491959"/>
                  </a:lnTo>
                  <a:lnTo>
                    <a:pt x="716927" y="588365"/>
                  </a:lnTo>
                  <a:lnTo>
                    <a:pt x="867727" y="588365"/>
                  </a:lnTo>
                  <a:close/>
                </a:path>
                <a:path w="2705100" h="598804">
                  <a:moveTo>
                    <a:pt x="1359674" y="123596"/>
                  </a:moveTo>
                  <a:lnTo>
                    <a:pt x="1328166" y="71386"/>
                  </a:lnTo>
                  <a:lnTo>
                    <a:pt x="1285519" y="32131"/>
                  </a:lnTo>
                  <a:lnTo>
                    <a:pt x="1231747" y="7721"/>
                  </a:lnTo>
                  <a:lnTo>
                    <a:pt x="1166863" y="0"/>
                  </a:lnTo>
                  <a:lnTo>
                    <a:pt x="1127848" y="2743"/>
                  </a:lnTo>
                  <a:lnTo>
                    <a:pt x="1059091" y="23977"/>
                  </a:lnTo>
                  <a:lnTo>
                    <a:pt x="1001915" y="64579"/>
                  </a:lnTo>
                  <a:lnTo>
                    <a:pt x="966533" y="117119"/>
                  </a:lnTo>
                  <a:lnTo>
                    <a:pt x="954760" y="185712"/>
                  </a:lnTo>
                  <a:lnTo>
                    <a:pt x="959510" y="218782"/>
                  </a:lnTo>
                  <a:lnTo>
                    <a:pt x="986396" y="271932"/>
                  </a:lnTo>
                  <a:lnTo>
                    <a:pt x="1029030" y="304685"/>
                  </a:lnTo>
                  <a:lnTo>
                    <a:pt x="1090218" y="333743"/>
                  </a:lnTo>
                  <a:lnTo>
                    <a:pt x="1124673" y="348805"/>
                  </a:lnTo>
                  <a:lnTo>
                    <a:pt x="1154493" y="363410"/>
                  </a:lnTo>
                  <a:lnTo>
                    <a:pt x="1175042" y="381711"/>
                  </a:lnTo>
                  <a:lnTo>
                    <a:pt x="1181684" y="407898"/>
                  </a:lnTo>
                  <a:lnTo>
                    <a:pt x="1176007" y="431774"/>
                  </a:lnTo>
                  <a:lnTo>
                    <a:pt x="1160360" y="450545"/>
                  </a:lnTo>
                  <a:lnTo>
                    <a:pt x="1136840" y="462826"/>
                  </a:lnTo>
                  <a:lnTo>
                    <a:pt x="1107516" y="467233"/>
                  </a:lnTo>
                  <a:lnTo>
                    <a:pt x="1080516" y="465848"/>
                  </a:lnTo>
                  <a:lnTo>
                    <a:pt x="1052830" y="459816"/>
                  </a:lnTo>
                  <a:lnTo>
                    <a:pt x="1026515" y="446379"/>
                  </a:lnTo>
                  <a:lnTo>
                    <a:pt x="1003693" y="422732"/>
                  </a:lnTo>
                  <a:lnTo>
                    <a:pt x="882561" y="462292"/>
                  </a:lnTo>
                  <a:lnTo>
                    <a:pt x="910056" y="518223"/>
                  </a:lnTo>
                  <a:lnTo>
                    <a:pt x="954252" y="561174"/>
                  </a:lnTo>
                  <a:lnTo>
                    <a:pt x="1015441" y="588987"/>
                  </a:lnTo>
                  <a:lnTo>
                    <a:pt x="1052982" y="595934"/>
                  </a:lnTo>
                  <a:lnTo>
                    <a:pt x="1095159" y="598258"/>
                  </a:lnTo>
                  <a:lnTo>
                    <a:pt x="1139278" y="595896"/>
                  </a:lnTo>
                  <a:lnTo>
                    <a:pt x="1179207" y="588683"/>
                  </a:lnTo>
                  <a:lnTo>
                    <a:pt x="1215440" y="576351"/>
                  </a:lnTo>
                  <a:lnTo>
                    <a:pt x="1276477" y="535990"/>
                  </a:lnTo>
                  <a:lnTo>
                    <a:pt x="1318666" y="476656"/>
                  </a:lnTo>
                  <a:lnTo>
                    <a:pt x="1330020" y="440042"/>
                  </a:lnTo>
                  <a:lnTo>
                    <a:pt x="1330871" y="417017"/>
                  </a:lnTo>
                  <a:lnTo>
                    <a:pt x="1329397" y="393065"/>
                  </a:lnTo>
                  <a:lnTo>
                    <a:pt x="1317663" y="346100"/>
                  </a:lnTo>
                  <a:lnTo>
                    <a:pt x="1289926" y="306527"/>
                  </a:lnTo>
                  <a:lnTo>
                    <a:pt x="1249502" y="278701"/>
                  </a:lnTo>
                  <a:lnTo>
                    <a:pt x="1202677" y="256565"/>
                  </a:lnTo>
                  <a:lnTo>
                    <a:pt x="1155725" y="234086"/>
                  </a:lnTo>
                  <a:lnTo>
                    <a:pt x="1114945" y="205193"/>
                  </a:lnTo>
                  <a:lnTo>
                    <a:pt x="1107059" y="196570"/>
                  </a:lnTo>
                  <a:lnTo>
                    <a:pt x="1101966" y="186334"/>
                  </a:lnTo>
                  <a:lnTo>
                    <a:pt x="1099642" y="175641"/>
                  </a:lnTo>
                  <a:lnTo>
                    <a:pt x="1100112" y="165633"/>
                  </a:lnTo>
                  <a:lnTo>
                    <a:pt x="1106551" y="152920"/>
                  </a:lnTo>
                  <a:lnTo>
                    <a:pt x="1118336" y="141833"/>
                  </a:lnTo>
                  <a:lnTo>
                    <a:pt x="1135214" y="133997"/>
                  </a:lnTo>
                  <a:lnTo>
                    <a:pt x="1156957" y="131025"/>
                  </a:lnTo>
                  <a:lnTo>
                    <a:pt x="1184351" y="134696"/>
                  </a:lnTo>
                  <a:lnTo>
                    <a:pt x="1207338" y="145542"/>
                  </a:lnTo>
                  <a:lnTo>
                    <a:pt x="1226146" y="163360"/>
                  </a:lnTo>
                  <a:lnTo>
                    <a:pt x="1241018" y="187883"/>
                  </a:lnTo>
                  <a:lnTo>
                    <a:pt x="1359674" y="123596"/>
                  </a:lnTo>
                  <a:close/>
                </a:path>
                <a:path w="2705100" h="598804">
                  <a:moveTo>
                    <a:pt x="1809610" y="12357"/>
                  </a:moveTo>
                  <a:lnTo>
                    <a:pt x="1399235" y="12357"/>
                  </a:lnTo>
                  <a:lnTo>
                    <a:pt x="1376984" y="145846"/>
                  </a:lnTo>
                  <a:lnTo>
                    <a:pt x="1510487" y="145846"/>
                  </a:lnTo>
                  <a:lnTo>
                    <a:pt x="1433842" y="588365"/>
                  </a:lnTo>
                  <a:lnTo>
                    <a:pt x="1572285" y="588365"/>
                  </a:lnTo>
                  <a:lnTo>
                    <a:pt x="1651393" y="145846"/>
                  </a:lnTo>
                  <a:lnTo>
                    <a:pt x="1784896" y="145846"/>
                  </a:lnTo>
                  <a:lnTo>
                    <a:pt x="1809610" y="12357"/>
                  </a:lnTo>
                  <a:close/>
                </a:path>
                <a:path w="2705100" h="598804">
                  <a:moveTo>
                    <a:pt x="2224773" y="140677"/>
                  </a:moveTo>
                  <a:lnTo>
                    <a:pt x="2220607" y="110629"/>
                  </a:lnTo>
                  <a:lnTo>
                    <a:pt x="2209939" y="83362"/>
                  </a:lnTo>
                  <a:lnTo>
                    <a:pt x="2208669" y="81584"/>
                  </a:lnTo>
                  <a:lnTo>
                    <a:pt x="2192794" y="59334"/>
                  </a:lnTo>
                  <a:lnTo>
                    <a:pt x="2172017" y="38442"/>
                  </a:lnTo>
                  <a:lnTo>
                    <a:pt x="2155126" y="28536"/>
                  </a:lnTo>
                  <a:lnTo>
                    <a:pt x="2155126" y="150456"/>
                  </a:lnTo>
                  <a:lnTo>
                    <a:pt x="2153234" y="168109"/>
                  </a:lnTo>
                  <a:lnTo>
                    <a:pt x="2148141" y="186575"/>
                  </a:lnTo>
                  <a:lnTo>
                    <a:pt x="2140267" y="204571"/>
                  </a:lnTo>
                  <a:lnTo>
                    <a:pt x="2130755" y="219798"/>
                  </a:lnTo>
                  <a:lnTo>
                    <a:pt x="2130755" y="405358"/>
                  </a:lnTo>
                  <a:lnTo>
                    <a:pt x="2123414" y="444677"/>
                  </a:lnTo>
                  <a:lnTo>
                    <a:pt x="2104885" y="478053"/>
                  </a:lnTo>
                  <a:lnTo>
                    <a:pt x="2076094" y="503504"/>
                  </a:lnTo>
                  <a:lnTo>
                    <a:pt x="2022208" y="519150"/>
                  </a:lnTo>
                  <a:lnTo>
                    <a:pt x="1861527" y="519150"/>
                  </a:lnTo>
                  <a:lnTo>
                    <a:pt x="1896135" y="328803"/>
                  </a:lnTo>
                  <a:lnTo>
                    <a:pt x="2059305" y="328803"/>
                  </a:lnTo>
                  <a:lnTo>
                    <a:pt x="2104491" y="344436"/>
                  </a:lnTo>
                  <a:lnTo>
                    <a:pt x="2129752" y="386892"/>
                  </a:lnTo>
                  <a:lnTo>
                    <a:pt x="2130755" y="405358"/>
                  </a:lnTo>
                  <a:lnTo>
                    <a:pt x="2130755" y="219798"/>
                  </a:lnTo>
                  <a:lnTo>
                    <a:pt x="2102332" y="248488"/>
                  </a:lnTo>
                  <a:lnTo>
                    <a:pt x="2054352" y="262039"/>
                  </a:lnTo>
                  <a:lnTo>
                    <a:pt x="1908505" y="262039"/>
                  </a:lnTo>
                  <a:lnTo>
                    <a:pt x="1940636" y="81584"/>
                  </a:lnTo>
                  <a:lnTo>
                    <a:pt x="2084019" y="81584"/>
                  </a:lnTo>
                  <a:lnTo>
                    <a:pt x="2130260" y="95135"/>
                  </a:lnTo>
                  <a:lnTo>
                    <a:pt x="2153539" y="134429"/>
                  </a:lnTo>
                  <a:lnTo>
                    <a:pt x="2155126" y="150456"/>
                  </a:lnTo>
                  <a:lnTo>
                    <a:pt x="2155126" y="28536"/>
                  </a:lnTo>
                  <a:lnTo>
                    <a:pt x="2147062" y="23799"/>
                  </a:lnTo>
                  <a:lnTo>
                    <a:pt x="2118398" y="15189"/>
                  </a:lnTo>
                  <a:lnTo>
                    <a:pt x="2086495" y="12369"/>
                  </a:lnTo>
                  <a:lnTo>
                    <a:pt x="1878838" y="12369"/>
                  </a:lnTo>
                  <a:lnTo>
                    <a:pt x="1777479" y="588365"/>
                  </a:lnTo>
                  <a:lnTo>
                    <a:pt x="2012327" y="588365"/>
                  </a:lnTo>
                  <a:lnTo>
                    <a:pt x="2080933" y="577253"/>
                  </a:lnTo>
                  <a:lnTo>
                    <a:pt x="2138413" y="543864"/>
                  </a:lnTo>
                  <a:lnTo>
                    <a:pt x="2161298" y="519150"/>
                  </a:lnTo>
                  <a:lnTo>
                    <a:pt x="2161629" y="518807"/>
                  </a:lnTo>
                  <a:lnTo>
                    <a:pt x="2179510" y="491655"/>
                  </a:lnTo>
                  <a:lnTo>
                    <a:pt x="2192286" y="462178"/>
                  </a:lnTo>
                  <a:lnTo>
                    <a:pt x="2200211" y="430161"/>
                  </a:lnTo>
                  <a:lnTo>
                    <a:pt x="2201100" y="408368"/>
                  </a:lnTo>
                  <a:lnTo>
                    <a:pt x="2199894" y="387515"/>
                  </a:lnTo>
                  <a:lnTo>
                    <a:pt x="2196388" y="367576"/>
                  </a:lnTo>
                  <a:lnTo>
                    <a:pt x="2190318" y="348576"/>
                  </a:lnTo>
                  <a:lnTo>
                    <a:pt x="2181936" y="331343"/>
                  </a:lnTo>
                  <a:lnTo>
                    <a:pt x="2180145" y="328803"/>
                  </a:lnTo>
                  <a:lnTo>
                    <a:pt x="2171471" y="316433"/>
                  </a:lnTo>
                  <a:lnTo>
                    <a:pt x="2158682" y="303377"/>
                  </a:lnTo>
                  <a:lnTo>
                    <a:pt x="2143353" y="291719"/>
                  </a:lnTo>
                  <a:lnTo>
                    <a:pt x="2173440" y="269011"/>
                  </a:lnTo>
                  <a:lnTo>
                    <a:pt x="2179396" y="262039"/>
                  </a:lnTo>
                  <a:lnTo>
                    <a:pt x="2196808" y="241655"/>
                  </a:lnTo>
                  <a:lnTo>
                    <a:pt x="2213229" y="209677"/>
                  </a:lnTo>
                  <a:lnTo>
                    <a:pt x="2222462" y="173050"/>
                  </a:lnTo>
                  <a:lnTo>
                    <a:pt x="2224773" y="140677"/>
                  </a:lnTo>
                  <a:close/>
                </a:path>
                <a:path w="2705100" h="598804">
                  <a:moveTo>
                    <a:pt x="2704528" y="588365"/>
                  </a:moveTo>
                  <a:lnTo>
                    <a:pt x="2679700" y="440042"/>
                  </a:lnTo>
                  <a:lnTo>
                    <a:pt x="2668117" y="370827"/>
                  </a:lnTo>
                  <a:lnTo>
                    <a:pt x="2622600" y="98882"/>
                  </a:lnTo>
                  <a:lnTo>
                    <a:pt x="2608110" y="12369"/>
                  </a:lnTo>
                  <a:lnTo>
                    <a:pt x="2603169" y="12369"/>
                  </a:lnTo>
                  <a:lnTo>
                    <a:pt x="2603169" y="370827"/>
                  </a:lnTo>
                  <a:lnTo>
                    <a:pt x="2407869" y="370827"/>
                  </a:lnTo>
                  <a:lnTo>
                    <a:pt x="2553728" y="98882"/>
                  </a:lnTo>
                  <a:lnTo>
                    <a:pt x="2603169" y="370827"/>
                  </a:lnTo>
                  <a:lnTo>
                    <a:pt x="2603169" y="12369"/>
                  </a:lnTo>
                  <a:lnTo>
                    <a:pt x="2526538" y="12369"/>
                  </a:lnTo>
                  <a:lnTo>
                    <a:pt x="2219985" y="588365"/>
                  </a:lnTo>
                  <a:lnTo>
                    <a:pt x="2299093" y="588365"/>
                  </a:lnTo>
                  <a:lnTo>
                    <a:pt x="2375738" y="440042"/>
                  </a:lnTo>
                  <a:lnTo>
                    <a:pt x="2613050" y="440042"/>
                  </a:lnTo>
                  <a:lnTo>
                    <a:pt x="2632837" y="588365"/>
                  </a:lnTo>
                  <a:lnTo>
                    <a:pt x="2704528" y="588365"/>
                  </a:lnTo>
                  <a:close/>
                </a:path>
              </a:pathLst>
            </a:custGeom>
            <a:solidFill>
              <a:srgbClr val="2C31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1237983" y="7497154"/>
            <a:ext cx="7653268" cy="3896579"/>
          </a:xfrm>
          <a:prstGeom prst="rect">
            <a:avLst/>
          </a:prstGeom>
          <a:solidFill>
            <a:srgbClr val="202B7D"/>
          </a:solidFill>
        </p:spPr>
        <p:txBody>
          <a:bodyPr vert="horz" wrap="square" lIns="0" tIns="429894" rIns="0" bIns="0" rtlCol="0">
            <a:spAutoFit/>
          </a:bodyPr>
          <a:lstStyle/>
          <a:p>
            <a:pPr marR="611505" algn="r">
              <a:lnSpc>
                <a:spcPct val="100000"/>
              </a:lnSpc>
              <a:spcBef>
                <a:spcPts val="3384"/>
              </a:spcBef>
            </a:pPr>
            <a:r>
              <a:rPr lang="hy-AM" sz="3500" dirty="0">
                <a:solidFill>
                  <a:schemeClr val="bg1"/>
                </a:solidFill>
                <a:latin typeface="GHEA Grapalat" panose="02000506050000020003" pitchFamily="50" charset="0"/>
              </a:rPr>
              <a:t>ԲԱՆԿԻ ՀԵՏ ՀԱՄԱԳՈՐԾԱԿՑՈՂ</a:t>
            </a:r>
          </a:p>
          <a:p>
            <a:pPr marR="611505" algn="r">
              <a:lnSpc>
                <a:spcPct val="100000"/>
              </a:lnSpc>
              <a:spcBef>
                <a:spcPts val="3384"/>
              </a:spcBef>
            </a:pPr>
            <a:r>
              <a:rPr lang="hy-AM" sz="3500" dirty="0">
                <a:solidFill>
                  <a:schemeClr val="bg1"/>
                </a:solidFill>
                <a:latin typeface="GHEA Grapalat" panose="02000506050000020003" pitchFamily="50" charset="0"/>
              </a:rPr>
              <a:t> ԿԱՌՈՒՑԱՊԱՏՈՂ</a:t>
            </a:r>
          </a:p>
          <a:p>
            <a:pPr marR="611505" algn="r">
              <a:lnSpc>
                <a:spcPct val="100000"/>
              </a:lnSpc>
              <a:spcBef>
                <a:spcPts val="3384"/>
              </a:spcBef>
            </a:pPr>
            <a:r>
              <a:rPr sz="3500" spc="1400" dirty="0">
                <a:solidFill>
                  <a:schemeClr val="bg1"/>
                </a:solidFill>
                <a:latin typeface="GHEA Grapalat" panose="02000506050000020003" pitchFamily="50" charset="0"/>
                <a:cs typeface="Arial" panose="020B0604020202020204" pitchFamily="34" charset="0"/>
              </a:rPr>
              <a:t> </a:t>
            </a:r>
            <a:r>
              <a:rPr lang="hy-AM" sz="3500" dirty="0">
                <a:solidFill>
                  <a:schemeClr val="bg1"/>
                </a:solidFill>
                <a:latin typeface="GHEA Grapalat" panose="02000506050000020003" pitchFamily="50" charset="0"/>
              </a:rPr>
              <a:t>ԸՆԿԵՐՈՒԹՅՈՒՆՆԵՐ</a:t>
            </a:r>
          </a:p>
          <a:p>
            <a:pPr marR="611505" algn="r">
              <a:lnSpc>
                <a:spcPct val="100000"/>
              </a:lnSpc>
              <a:spcBef>
                <a:spcPts val="3384"/>
              </a:spcBef>
            </a:pPr>
            <a:endParaRPr lang="hy-AM" sz="3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08546" y="1072449"/>
            <a:ext cx="17696815" cy="9032240"/>
            <a:chOff x="1308546" y="1072449"/>
            <a:chExt cx="17696815" cy="9032240"/>
          </a:xfrm>
        </p:grpSpPr>
        <p:sp>
          <p:nvSpPr>
            <p:cNvPr id="3" name="object 3"/>
            <p:cNvSpPr/>
            <p:nvPr/>
          </p:nvSpPr>
          <p:spPr>
            <a:xfrm>
              <a:off x="1308546" y="1072449"/>
              <a:ext cx="14137640" cy="9032240"/>
            </a:xfrm>
            <a:custGeom>
              <a:avLst/>
              <a:gdLst/>
              <a:ahLst/>
              <a:cxnLst/>
              <a:rect l="l" t="t" r="r" b="b"/>
              <a:pathLst>
                <a:path w="14137640" h="9032240">
                  <a:moveTo>
                    <a:pt x="14137475" y="0"/>
                  </a:moveTo>
                  <a:lnTo>
                    <a:pt x="0" y="0"/>
                  </a:lnTo>
                  <a:lnTo>
                    <a:pt x="0" y="9032217"/>
                  </a:lnTo>
                  <a:lnTo>
                    <a:pt x="14137475" y="9032217"/>
                  </a:lnTo>
                  <a:lnTo>
                    <a:pt x="14137475" y="0"/>
                  </a:lnTo>
                  <a:close/>
                </a:path>
              </a:pathLst>
            </a:custGeom>
            <a:solidFill>
              <a:srgbClr val="202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413535" y="2276349"/>
              <a:ext cx="9591372" cy="675584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67808" y="2060478"/>
            <a:ext cx="6946265" cy="648090"/>
          </a:xfrm>
          <a:prstGeom prst="rect">
            <a:avLst/>
          </a:prstGeom>
        </p:spPr>
        <p:txBody>
          <a:bodyPr vert="horz" wrap="square" lIns="0" tIns="108422" rIns="0" bIns="0" rtlCol="0">
            <a:spAutoFit/>
          </a:bodyPr>
          <a:lstStyle/>
          <a:p>
            <a:pPr marL="116839">
              <a:lnSpc>
                <a:spcPct val="100000"/>
              </a:lnSpc>
              <a:spcBef>
                <a:spcPts val="95"/>
              </a:spcBef>
            </a:pPr>
            <a:r>
              <a:rPr lang="hy-AM" sz="3500" dirty="0"/>
              <a:t>«Ջ-ԿԱՊԻՏԱԼ» ՍՊԸ</a:t>
            </a:r>
            <a:endParaRPr sz="3500" dirty="0"/>
          </a:p>
        </p:txBody>
      </p:sp>
      <p:grpSp>
        <p:nvGrpSpPr>
          <p:cNvPr id="6" name="object 6"/>
          <p:cNvGrpSpPr/>
          <p:nvPr/>
        </p:nvGrpSpPr>
        <p:grpSpPr>
          <a:xfrm>
            <a:off x="1070899" y="6447772"/>
            <a:ext cx="4899025" cy="4135120"/>
            <a:chOff x="1070899" y="6447772"/>
            <a:chExt cx="4899025" cy="4135120"/>
          </a:xfrm>
        </p:grpSpPr>
        <p:sp>
          <p:nvSpPr>
            <p:cNvPr id="7" name="object 7"/>
            <p:cNvSpPr/>
            <p:nvPr/>
          </p:nvSpPr>
          <p:spPr>
            <a:xfrm>
              <a:off x="1070899" y="6447772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084" y="0"/>
                  </a:moveTo>
                  <a:lnTo>
                    <a:pt x="0" y="0"/>
                  </a:lnTo>
                  <a:lnTo>
                    <a:pt x="0" y="479095"/>
                  </a:lnTo>
                  <a:lnTo>
                    <a:pt x="479084" y="479095"/>
                  </a:lnTo>
                  <a:lnTo>
                    <a:pt x="479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3867" y="6564135"/>
              <a:ext cx="91672" cy="9166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201826" y="6530269"/>
              <a:ext cx="217804" cy="314325"/>
            </a:xfrm>
            <a:custGeom>
              <a:avLst/>
              <a:gdLst/>
              <a:ahLst/>
              <a:cxnLst/>
              <a:rect l="l" t="t" r="r" b="b"/>
              <a:pathLst>
                <a:path w="217805" h="314325">
                  <a:moveTo>
                    <a:pt x="217220" y="291503"/>
                  </a:moveTo>
                  <a:lnTo>
                    <a:pt x="208686" y="282714"/>
                  </a:lnTo>
                  <a:lnTo>
                    <a:pt x="202971" y="280949"/>
                  </a:lnTo>
                  <a:lnTo>
                    <a:pt x="202971" y="291503"/>
                  </a:lnTo>
                  <a:lnTo>
                    <a:pt x="190271" y="295605"/>
                  </a:lnTo>
                  <a:lnTo>
                    <a:pt x="170129" y="299542"/>
                  </a:lnTo>
                  <a:lnTo>
                    <a:pt x="142824" y="302488"/>
                  </a:lnTo>
                  <a:lnTo>
                    <a:pt x="108610" y="303657"/>
                  </a:lnTo>
                  <a:lnTo>
                    <a:pt x="74396" y="302488"/>
                  </a:lnTo>
                  <a:lnTo>
                    <a:pt x="47091" y="299542"/>
                  </a:lnTo>
                  <a:lnTo>
                    <a:pt x="26949" y="295605"/>
                  </a:lnTo>
                  <a:lnTo>
                    <a:pt x="14236" y="291503"/>
                  </a:lnTo>
                  <a:lnTo>
                    <a:pt x="26949" y="287413"/>
                  </a:lnTo>
                  <a:lnTo>
                    <a:pt x="47091" y="283489"/>
                  </a:lnTo>
                  <a:lnTo>
                    <a:pt x="74396" y="280530"/>
                  </a:lnTo>
                  <a:lnTo>
                    <a:pt x="102946" y="279577"/>
                  </a:lnTo>
                  <a:lnTo>
                    <a:pt x="108610" y="291515"/>
                  </a:lnTo>
                  <a:lnTo>
                    <a:pt x="114261" y="279577"/>
                  </a:lnTo>
                  <a:lnTo>
                    <a:pt x="142824" y="280530"/>
                  </a:lnTo>
                  <a:lnTo>
                    <a:pt x="170129" y="283489"/>
                  </a:lnTo>
                  <a:lnTo>
                    <a:pt x="190271" y="287413"/>
                  </a:lnTo>
                  <a:lnTo>
                    <a:pt x="202971" y="291503"/>
                  </a:lnTo>
                  <a:lnTo>
                    <a:pt x="202971" y="280949"/>
                  </a:lnTo>
                  <a:lnTo>
                    <a:pt x="197878" y="279374"/>
                  </a:lnTo>
                  <a:lnTo>
                    <a:pt x="185407" y="275526"/>
                  </a:lnTo>
                  <a:lnTo>
                    <a:pt x="150888" y="270675"/>
                  </a:lnTo>
                  <a:lnTo>
                    <a:pt x="119100" y="269341"/>
                  </a:lnTo>
                  <a:lnTo>
                    <a:pt x="190550" y="118300"/>
                  </a:lnTo>
                  <a:lnTo>
                    <a:pt x="191223" y="112242"/>
                  </a:lnTo>
                  <a:lnTo>
                    <a:pt x="195160" y="76250"/>
                  </a:lnTo>
                  <a:lnTo>
                    <a:pt x="184264" y="47637"/>
                  </a:lnTo>
                  <a:lnTo>
                    <a:pt x="180797" y="38544"/>
                  </a:lnTo>
                  <a:lnTo>
                    <a:pt x="151358" y="11150"/>
                  </a:lnTo>
                  <a:lnTo>
                    <a:pt x="140906" y="8293"/>
                  </a:lnTo>
                  <a:lnTo>
                    <a:pt x="140906" y="79946"/>
                  </a:lnTo>
                  <a:lnTo>
                    <a:pt x="138379" y="92519"/>
                  </a:lnTo>
                  <a:lnTo>
                    <a:pt x="131445" y="102781"/>
                  </a:lnTo>
                  <a:lnTo>
                    <a:pt x="121183" y="109702"/>
                  </a:lnTo>
                  <a:lnTo>
                    <a:pt x="108610" y="112242"/>
                  </a:lnTo>
                  <a:lnTo>
                    <a:pt x="96037" y="109702"/>
                  </a:lnTo>
                  <a:lnTo>
                    <a:pt x="85763" y="102781"/>
                  </a:lnTo>
                  <a:lnTo>
                    <a:pt x="78841" y="92519"/>
                  </a:lnTo>
                  <a:lnTo>
                    <a:pt x="76301" y="79946"/>
                  </a:lnTo>
                  <a:lnTo>
                    <a:pt x="78841" y="67373"/>
                  </a:lnTo>
                  <a:lnTo>
                    <a:pt x="85763" y="57099"/>
                  </a:lnTo>
                  <a:lnTo>
                    <a:pt x="96037" y="50177"/>
                  </a:lnTo>
                  <a:lnTo>
                    <a:pt x="108610" y="47637"/>
                  </a:lnTo>
                  <a:lnTo>
                    <a:pt x="121183" y="50177"/>
                  </a:lnTo>
                  <a:lnTo>
                    <a:pt x="131445" y="57099"/>
                  </a:lnTo>
                  <a:lnTo>
                    <a:pt x="138379" y="67373"/>
                  </a:lnTo>
                  <a:lnTo>
                    <a:pt x="140906" y="79946"/>
                  </a:lnTo>
                  <a:lnTo>
                    <a:pt x="140906" y="8293"/>
                  </a:lnTo>
                  <a:lnTo>
                    <a:pt x="110718" y="25"/>
                  </a:lnTo>
                  <a:lnTo>
                    <a:pt x="109308" y="0"/>
                  </a:lnTo>
                  <a:lnTo>
                    <a:pt x="106502" y="25"/>
                  </a:lnTo>
                  <a:lnTo>
                    <a:pt x="65862" y="11150"/>
                  </a:lnTo>
                  <a:lnTo>
                    <a:pt x="36410" y="38544"/>
                  </a:lnTo>
                  <a:lnTo>
                    <a:pt x="22059" y="76250"/>
                  </a:lnTo>
                  <a:lnTo>
                    <a:pt x="26670" y="118300"/>
                  </a:lnTo>
                  <a:lnTo>
                    <a:pt x="98107" y="269341"/>
                  </a:lnTo>
                  <a:lnTo>
                    <a:pt x="66332" y="270675"/>
                  </a:lnTo>
                  <a:lnTo>
                    <a:pt x="31800" y="275526"/>
                  </a:lnTo>
                  <a:lnTo>
                    <a:pt x="8534" y="282714"/>
                  </a:lnTo>
                  <a:lnTo>
                    <a:pt x="0" y="291503"/>
                  </a:lnTo>
                  <a:lnTo>
                    <a:pt x="8534" y="300316"/>
                  </a:lnTo>
                  <a:lnTo>
                    <a:pt x="31800" y="307505"/>
                  </a:lnTo>
                  <a:lnTo>
                    <a:pt x="66332" y="312343"/>
                  </a:lnTo>
                  <a:lnTo>
                    <a:pt x="108610" y="314121"/>
                  </a:lnTo>
                  <a:lnTo>
                    <a:pt x="150888" y="312343"/>
                  </a:lnTo>
                  <a:lnTo>
                    <a:pt x="185407" y="307505"/>
                  </a:lnTo>
                  <a:lnTo>
                    <a:pt x="197866" y="303657"/>
                  </a:lnTo>
                  <a:lnTo>
                    <a:pt x="208686" y="300316"/>
                  </a:lnTo>
                  <a:lnTo>
                    <a:pt x="217220" y="2915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70889" y="7736820"/>
              <a:ext cx="479425" cy="1305560"/>
            </a:xfrm>
            <a:custGeom>
              <a:avLst/>
              <a:gdLst/>
              <a:ahLst/>
              <a:cxnLst/>
              <a:rect l="l" t="t" r="r" b="b"/>
              <a:pathLst>
                <a:path w="479425" h="1305559">
                  <a:moveTo>
                    <a:pt x="479094" y="826046"/>
                  </a:moveTo>
                  <a:lnTo>
                    <a:pt x="0" y="826046"/>
                  </a:lnTo>
                  <a:lnTo>
                    <a:pt x="0" y="1305140"/>
                  </a:lnTo>
                  <a:lnTo>
                    <a:pt x="479094" y="1305140"/>
                  </a:lnTo>
                  <a:lnTo>
                    <a:pt x="479094" y="826046"/>
                  </a:lnTo>
                  <a:close/>
                </a:path>
                <a:path w="479425" h="1305559">
                  <a:moveTo>
                    <a:pt x="479094" y="0"/>
                  </a:moveTo>
                  <a:lnTo>
                    <a:pt x="0" y="0"/>
                  </a:lnTo>
                  <a:lnTo>
                    <a:pt x="0" y="479094"/>
                  </a:lnTo>
                  <a:lnTo>
                    <a:pt x="479094" y="479094"/>
                  </a:lnTo>
                  <a:lnTo>
                    <a:pt x="47909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43564" y="7819301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14744" y="131516"/>
                  </a:lnTo>
                  <a:lnTo>
                    <a:pt x="5017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4" y="182321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222328"/>
                  </a:lnTo>
                  <a:lnTo>
                    <a:pt x="129747" y="200860"/>
                  </a:lnTo>
                  <a:lnTo>
                    <a:pt x="119016" y="182321"/>
                  </a:lnTo>
                  <a:lnTo>
                    <a:pt x="103106" y="167870"/>
                  </a:lnTo>
                  <a:lnTo>
                    <a:pt x="83578" y="15866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6" y="131516"/>
                  </a:lnTo>
                  <a:lnTo>
                    <a:pt x="133744" y="91515"/>
                  </a:lnTo>
                  <a:lnTo>
                    <a:pt x="133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8087" y="7898094"/>
              <a:ext cx="129221" cy="8715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243564" y="7819301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14735" y="131516"/>
                  </a:lnTo>
                  <a:lnTo>
                    <a:pt x="5017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35" y="182317"/>
                  </a:lnTo>
                  <a:lnTo>
                    <a:pt x="1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303655"/>
                  </a:lnTo>
                  <a:lnTo>
                    <a:pt x="10470" y="303655"/>
                  </a:lnTo>
                  <a:lnTo>
                    <a:pt x="10490" y="222328"/>
                  </a:lnTo>
                  <a:lnTo>
                    <a:pt x="35960" y="176835"/>
                  </a:lnTo>
                  <a:lnTo>
                    <a:pt x="58438" y="167136"/>
                  </a:lnTo>
                  <a:lnTo>
                    <a:pt x="61987" y="162403"/>
                  </a:lnTo>
                  <a:lnTo>
                    <a:pt x="61987" y="151440"/>
                  </a:lnTo>
                  <a:lnTo>
                    <a:pt x="58438" y="146697"/>
                  </a:lnTo>
                  <a:lnTo>
                    <a:pt x="53160" y="145136"/>
                  </a:lnTo>
                  <a:lnTo>
                    <a:pt x="35960" y="137006"/>
                  </a:lnTo>
                  <a:lnTo>
                    <a:pt x="22491" y="124566"/>
                  </a:lnTo>
                  <a:lnTo>
                    <a:pt x="13686" y="108993"/>
                  </a:lnTo>
                  <a:lnTo>
                    <a:pt x="10490" y="91515"/>
                  </a:lnTo>
                  <a:lnTo>
                    <a:pt x="10470" y="10470"/>
                  </a:lnTo>
                  <a:lnTo>
                    <a:pt x="133755" y="10470"/>
                  </a:lnTo>
                  <a:lnTo>
                    <a:pt x="133755" y="0"/>
                  </a:lnTo>
                  <a:close/>
                </a:path>
                <a:path w="133984" h="314325">
                  <a:moveTo>
                    <a:pt x="133755" y="10470"/>
                  </a:moveTo>
                  <a:lnTo>
                    <a:pt x="123284" y="10470"/>
                  </a:lnTo>
                  <a:lnTo>
                    <a:pt x="123253" y="91515"/>
                  </a:lnTo>
                  <a:lnTo>
                    <a:pt x="120063" y="108993"/>
                  </a:lnTo>
                  <a:lnTo>
                    <a:pt x="111262" y="124566"/>
                  </a:lnTo>
                  <a:lnTo>
                    <a:pt x="97793" y="137006"/>
                  </a:lnTo>
                  <a:lnTo>
                    <a:pt x="80594" y="145136"/>
                  </a:lnTo>
                  <a:lnTo>
                    <a:pt x="75317" y="146697"/>
                  </a:lnTo>
                  <a:lnTo>
                    <a:pt x="71767" y="151440"/>
                  </a:lnTo>
                  <a:lnTo>
                    <a:pt x="71767" y="162403"/>
                  </a:lnTo>
                  <a:lnTo>
                    <a:pt x="75317" y="167136"/>
                  </a:lnTo>
                  <a:lnTo>
                    <a:pt x="80583" y="168706"/>
                  </a:lnTo>
                  <a:lnTo>
                    <a:pt x="97789" y="176835"/>
                  </a:lnTo>
                  <a:lnTo>
                    <a:pt x="111261" y="189273"/>
                  </a:lnTo>
                  <a:lnTo>
                    <a:pt x="120063" y="204845"/>
                  </a:lnTo>
                  <a:lnTo>
                    <a:pt x="123253" y="222328"/>
                  </a:lnTo>
                  <a:lnTo>
                    <a:pt x="123284" y="303655"/>
                  </a:lnTo>
                  <a:lnTo>
                    <a:pt x="133755" y="303655"/>
                  </a:lnTo>
                  <a:lnTo>
                    <a:pt x="133734" y="222328"/>
                  </a:lnTo>
                  <a:lnTo>
                    <a:pt x="119010" y="182317"/>
                  </a:lnTo>
                  <a:lnTo>
                    <a:pt x="83578" y="158665"/>
                  </a:lnTo>
                  <a:lnTo>
                    <a:pt x="81788" y="158141"/>
                  </a:lnTo>
                  <a:lnTo>
                    <a:pt x="81788" y="155702"/>
                  </a:lnTo>
                  <a:lnTo>
                    <a:pt x="119010" y="131516"/>
                  </a:lnTo>
                  <a:lnTo>
                    <a:pt x="133734" y="91515"/>
                  </a:lnTo>
                  <a:lnTo>
                    <a:pt x="133755" y="104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08506" y="7997069"/>
              <a:ext cx="7620" cy="19050"/>
            </a:xfrm>
            <a:custGeom>
              <a:avLst/>
              <a:gdLst/>
              <a:ahLst/>
              <a:cxnLst/>
              <a:rect l="l" t="t" r="r" b="b"/>
              <a:pathLst>
                <a:path w="7619" h="19050">
                  <a:moveTo>
                    <a:pt x="4406" y="15189"/>
                  </a:moveTo>
                  <a:lnTo>
                    <a:pt x="3429" y="14185"/>
                  </a:lnTo>
                  <a:lnTo>
                    <a:pt x="990" y="14185"/>
                  </a:lnTo>
                  <a:lnTo>
                    <a:pt x="0" y="15189"/>
                  </a:lnTo>
                  <a:lnTo>
                    <a:pt x="0" y="17614"/>
                  </a:lnTo>
                  <a:lnTo>
                    <a:pt x="990" y="18605"/>
                  </a:lnTo>
                  <a:lnTo>
                    <a:pt x="3429" y="18605"/>
                  </a:lnTo>
                  <a:lnTo>
                    <a:pt x="4406" y="17614"/>
                  </a:lnTo>
                  <a:lnTo>
                    <a:pt x="4406" y="16395"/>
                  </a:lnTo>
                  <a:lnTo>
                    <a:pt x="4406" y="15189"/>
                  </a:lnTo>
                  <a:close/>
                </a:path>
                <a:path w="7619" h="19050">
                  <a:moveTo>
                    <a:pt x="7416" y="1003"/>
                  </a:moveTo>
                  <a:lnTo>
                    <a:pt x="6426" y="0"/>
                  </a:lnTo>
                  <a:lnTo>
                    <a:pt x="3987" y="0"/>
                  </a:lnTo>
                  <a:lnTo>
                    <a:pt x="3009" y="1003"/>
                  </a:lnTo>
                  <a:lnTo>
                    <a:pt x="3009" y="3429"/>
                  </a:lnTo>
                  <a:lnTo>
                    <a:pt x="3987" y="4419"/>
                  </a:lnTo>
                  <a:lnTo>
                    <a:pt x="6426" y="4419"/>
                  </a:lnTo>
                  <a:lnTo>
                    <a:pt x="7416" y="3429"/>
                  </a:lnTo>
                  <a:lnTo>
                    <a:pt x="7416" y="2209"/>
                  </a:lnTo>
                  <a:lnTo>
                    <a:pt x="7416" y="1003"/>
                  </a:lnTo>
                  <a:close/>
                </a:path>
              </a:pathLst>
            </a:custGeom>
            <a:solidFill>
              <a:srgbClr val="202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43564" y="8645338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14744" y="131516"/>
                  </a:lnTo>
                  <a:lnTo>
                    <a:pt x="5017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4" y="182317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222328"/>
                  </a:lnTo>
                  <a:lnTo>
                    <a:pt x="129747" y="200855"/>
                  </a:lnTo>
                  <a:lnTo>
                    <a:pt x="119016" y="182317"/>
                  </a:lnTo>
                  <a:lnTo>
                    <a:pt x="103106" y="167869"/>
                  </a:lnTo>
                  <a:lnTo>
                    <a:pt x="83578" y="15866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6" y="131516"/>
                  </a:lnTo>
                  <a:lnTo>
                    <a:pt x="133744" y="91515"/>
                  </a:lnTo>
                  <a:lnTo>
                    <a:pt x="133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3564" y="8890242"/>
              <a:ext cx="133765" cy="69223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1243564" y="8645338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14739" y="131516"/>
                  </a:lnTo>
                  <a:lnTo>
                    <a:pt x="5017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39" y="182317"/>
                  </a:lnTo>
                  <a:lnTo>
                    <a:pt x="1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303655"/>
                  </a:lnTo>
                  <a:lnTo>
                    <a:pt x="10470" y="303655"/>
                  </a:lnTo>
                  <a:lnTo>
                    <a:pt x="10490" y="222328"/>
                  </a:lnTo>
                  <a:lnTo>
                    <a:pt x="35970" y="176831"/>
                  </a:lnTo>
                  <a:lnTo>
                    <a:pt x="58438" y="167136"/>
                  </a:lnTo>
                  <a:lnTo>
                    <a:pt x="61987" y="162403"/>
                  </a:lnTo>
                  <a:lnTo>
                    <a:pt x="61987" y="151440"/>
                  </a:lnTo>
                  <a:lnTo>
                    <a:pt x="58438" y="146697"/>
                  </a:lnTo>
                  <a:lnTo>
                    <a:pt x="53160" y="145136"/>
                  </a:lnTo>
                  <a:lnTo>
                    <a:pt x="35960" y="137006"/>
                  </a:lnTo>
                  <a:lnTo>
                    <a:pt x="22491" y="124566"/>
                  </a:lnTo>
                  <a:lnTo>
                    <a:pt x="13686" y="108993"/>
                  </a:lnTo>
                  <a:lnTo>
                    <a:pt x="10490" y="91515"/>
                  </a:lnTo>
                  <a:lnTo>
                    <a:pt x="10470" y="10470"/>
                  </a:lnTo>
                  <a:lnTo>
                    <a:pt x="133755" y="10470"/>
                  </a:lnTo>
                  <a:lnTo>
                    <a:pt x="133755" y="0"/>
                  </a:lnTo>
                  <a:close/>
                </a:path>
                <a:path w="133984" h="314325">
                  <a:moveTo>
                    <a:pt x="133755" y="10470"/>
                  </a:moveTo>
                  <a:lnTo>
                    <a:pt x="123284" y="10470"/>
                  </a:lnTo>
                  <a:lnTo>
                    <a:pt x="123253" y="91515"/>
                  </a:lnTo>
                  <a:lnTo>
                    <a:pt x="120063" y="108993"/>
                  </a:lnTo>
                  <a:lnTo>
                    <a:pt x="111261" y="124566"/>
                  </a:lnTo>
                  <a:lnTo>
                    <a:pt x="97789" y="137006"/>
                  </a:lnTo>
                  <a:lnTo>
                    <a:pt x="80583" y="145136"/>
                  </a:lnTo>
                  <a:lnTo>
                    <a:pt x="75317" y="146697"/>
                  </a:lnTo>
                  <a:lnTo>
                    <a:pt x="71767" y="151440"/>
                  </a:lnTo>
                  <a:lnTo>
                    <a:pt x="71767" y="162403"/>
                  </a:lnTo>
                  <a:lnTo>
                    <a:pt x="75317" y="167136"/>
                  </a:lnTo>
                  <a:lnTo>
                    <a:pt x="80583" y="168706"/>
                  </a:lnTo>
                  <a:lnTo>
                    <a:pt x="97794" y="176835"/>
                  </a:lnTo>
                  <a:lnTo>
                    <a:pt x="111263" y="189273"/>
                  </a:lnTo>
                  <a:lnTo>
                    <a:pt x="120064" y="204845"/>
                  </a:lnTo>
                  <a:lnTo>
                    <a:pt x="123253" y="222328"/>
                  </a:lnTo>
                  <a:lnTo>
                    <a:pt x="123284" y="303655"/>
                  </a:lnTo>
                  <a:lnTo>
                    <a:pt x="133755" y="303655"/>
                  </a:lnTo>
                  <a:lnTo>
                    <a:pt x="133734" y="222328"/>
                  </a:lnTo>
                  <a:lnTo>
                    <a:pt x="119010" y="182317"/>
                  </a:lnTo>
                  <a:lnTo>
                    <a:pt x="83578" y="15866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0" y="131516"/>
                  </a:lnTo>
                  <a:lnTo>
                    <a:pt x="133734" y="91515"/>
                  </a:lnTo>
                  <a:lnTo>
                    <a:pt x="133755" y="104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89862" y="9893866"/>
              <a:ext cx="3036570" cy="471805"/>
            </a:xfrm>
            <a:custGeom>
              <a:avLst/>
              <a:gdLst/>
              <a:ahLst/>
              <a:cxnLst/>
              <a:rect l="l" t="t" r="r" b="b"/>
              <a:pathLst>
                <a:path w="3036570" h="471804">
                  <a:moveTo>
                    <a:pt x="3036556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3036556" y="471189"/>
                  </a:lnTo>
                  <a:lnTo>
                    <a:pt x="3036556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759497" y="9930514"/>
              <a:ext cx="3036570" cy="471805"/>
            </a:xfrm>
            <a:custGeom>
              <a:avLst/>
              <a:gdLst/>
              <a:ahLst/>
              <a:cxnLst/>
              <a:rect l="l" t="t" r="r" b="b"/>
              <a:pathLst>
                <a:path w="3036570" h="471804">
                  <a:moveTo>
                    <a:pt x="3036556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3036556" y="471189"/>
                  </a:lnTo>
                  <a:lnTo>
                    <a:pt x="30365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759497" y="9930514"/>
              <a:ext cx="3036570" cy="471805"/>
            </a:xfrm>
            <a:custGeom>
              <a:avLst/>
              <a:gdLst/>
              <a:ahLst/>
              <a:cxnLst/>
              <a:rect l="l" t="t" r="r" b="b"/>
              <a:pathLst>
                <a:path w="3036570" h="471804">
                  <a:moveTo>
                    <a:pt x="3036556" y="471189"/>
                  </a:moveTo>
                  <a:lnTo>
                    <a:pt x="0" y="471189"/>
                  </a:lnTo>
                  <a:lnTo>
                    <a:pt x="0" y="0"/>
                  </a:lnTo>
                  <a:lnTo>
                    <a:pt x="3036556" y="0"/>
                  </a:lnTo>
                  <a:lnTo>
                    <a:pt x="3036556" y="471189"/>
                  </a:lnTo>
                  <a:close/>
                </a:path>
              </a:pathLst>
            </a:custGeom>
            <a:ln w="10470">
              <a:solidFill>
                <a:srgbClr val="D2D2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707564" y="10321098"/>
              <a:ext cx="262255" cy="262255"/>
            </a:xfrm>
            <a:custGeom>
              <a:avLst/>
              <a:gdLst/>
              <a:ahLst/>
              <a:cxnLst/>
              <a:rect l="l" t="t" r="r" b="b"/>
              <a:pathLst>
                <a:path w="262254" h="262254">
                  <a:moveTo>
                    <a:pt x="0" y="0"/>
                  </a:moveTo>
                  <a:lnTo>
                    <a:pt x="109902" y="261782"/>
                  </a:lnTo>
                  <a:lnTo>
                    <a:pt x="133912" y="171272"/>
                  </a:lnTo>
                  <a:lnTo>
                    <a:pt x="222621" y="259981"/>
                  </a:lnTo>
                  <a:lnTo>
                    <a:pt x="259981" y="222621"/>
                  </a:lnTo>
                  <a:lnTo>
                    <a:pt x="171272" y="133912"/>
                  </a:lnTo>
                  <a:lnTo>
                    <a:pt x="261772" y="109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2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972517" y="6328772"/>
            <a:ext cx="7228205" cy="2538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645" marR="569595" indent="-68580">
              <a:lnSpc>
                <a:spcPct val="134100"/>
              </a:lnSpc>
              <a:spcBef>
                <a:spcPts val="95"/>
              </a:spcBef>
            </a:pP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Հասցե՝</a:t>
            </a:r>
            <a:r>
              <a:rPr sz="205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55" dirty="0">
                <a:solidFill>
                  <a:srgbClr val="FFFFFF"/>
                </a:solidFill>
                <a:latin typeface="Trebuchet MS"/>
                <a:cs typeface="Trebuchet MS"/>
              </a:rPr>
              <a:t>Կոտայքի</a:t>
            </a:r>
            <a:r>
              <a:rPr sz="205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մարզ,</a:t>
            </a:r>
            <a:r>
              <a:rPr sz="205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90" dirty="0">
                <a:solidFill>
                  <a:srgbClr val="FFFFFF"/>
                </a:solidFill>
                <a:latin typeface="Trebuchet MS"/>
                <a:cs typeface="Trebuchet MS"/>
              </a:rPr>
              <a:t>Աբովյան</a:t>
            </a:r>
            <a:r>
              <a:rPr sz="205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համայնք,</a:t>
            </a:r>
            <a:r>
              <a:rPr sz="205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35" dirty="0">
                <a:solidFill>
                  <a:srgbClr val="FFFFFF"/>
                </a:solidFill>
                <a:latin typeface="Trebuchet MS"/>
                <a:cs typeface="Trebuchet MS"/>
              </a:rPr>
              <a:t>գ.</a:t>
            </a:r>
            <a:r>
              <a:rPr sz="205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Առինջ, </a:t>
            </a:r>
            <a:r>
              <a:rPr sz="2050" spc="-50" dirty="0">
                <a:solidFill>
                  <a:srgbClr val="FFFFFF"/>
                </a:solidFill>
                <a:latin typeface="Trebuchet MS"/>
                <a:cs typeface="Trebuchet MS"/>
              </a:rPr>
              <a:t>Պ.</a:t>
            </a:r>
            <a:r>
              <a:rPr sz="205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Դուրյան</a:t>
            </a:r>
            <a:r>
              <a:rPr sz="205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100" dirty="0">
                <a:solidFill>
                  <a:srgbClr val="FFFFFF"/>
                </a:solidFill>
                <a:latin typeface="Trebuchet MS"/>
                <a:cs typeface="Trebuchet MS"/>
              </a:rPr>
              <a:t>թաղամասի</a:t>
            </a:r>
            <a:r>
              <a:rPr sz="205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3-րդ</a:t>
            </a:r>
            <a:r>
              <a:rPr sz="2050" spc="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65" dirty="0">
                <a:solidFill>
                  <a:srgbClr val="FFFFFF"/>
                </a:solidFill>
                <a:latin typeface="Trebuchet MS"/>
                <a:cs typeface="Trebuchet MS"/>
              </a:rPr>
              <a:t>փողոց</a:t>
            </a:r>
            <a:r>
              <a:rPr sz="205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28</a:t>
            </a:r>
            <a:endParaRPr sz="2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755"/>
              </a:spcBef>
            </a:pP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Շին.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թույլտվության</a:t>
            </a:r>
            <a:r>
              <a:rPr sz="205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ժամկետ`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29/03/2023թ.</a:t>
            </a:r>
            <a:endParaRPr sz="2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755"/>
              </a:spcBef>
            </a:pP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Շին. </a:t>
            </a:r>
            <a:r>
              <a:rPr sz="2050" spc="90" dirty="0">
                <a:solidFill>
                  <a:srgbClr val="FFFFFF"/>
                </a:solidFill>
                <a:latin typeface="Trebuchet MS"/>
                <a:cs typeface="Trebuchet MS"/>
              </a:rPr>
              <a:t>աշխատանքների</a:t>
            </a:r>
            <a:r>
              <a:rPr sz="205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իրականացման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 ժամկետ՝</a:t>
            </a:r>
            <a:r>
              <a:rPr sz="205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85" dirty="0">
                <a:solidFill>
                  <a:srgbClr val="FFFFFF"/>
                </a:solidFill>
                <a:latin typeface="Trebuchet MS"/>
                <a:cs typeface="Trebuchet MS"/>
              </a:rPr>
              <a:t>24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40" dirty="0">
                <a:solidFill>
                  <a:srgbClr val="FFFFFF"/>
                </a:solidFill>
                <a:latin typeface="Trebuchet MS"/>
                <a:cs typeface="Trebuchet MS"/>
              </a:rPr>
              <a:t>ամիս</a:t>
            </a:r>
            <a:endParaRPr sz="2050">
              <a:latin typeface="Trebuchet MS"/>
              <a:cs typeface="Trebuchet MS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509834" y="9819444"/>
            <a:ext cx="2510790" cy="36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00"/>
              </a:lnSpc>
            </a:pPr>
            <a:r>
              <a:rPr sz="2300" spc="110" dirty="0">
                <a:solidFill>
                  <a:srgbClr val="202B7D"/>
                </a:solidFill>
                <a:latin typeface="Trebuchet MS"/>
                <a:cs typeface="Trebuchet MS"/>
              </a:rPr>
              <a:t>+374</a:t>
            </a:r>
            <a:r>
              <a:rPr sz="2300" spc="1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202B7D"/>
                </a:solidFill>
                <a:latin typeface="Trebuchet MS"/>
                <a:cs typeface="Trebuchet MS"/>
              </a:rPr>
              <a:t>(44)</a:t>
            </a:r>
            <a:r>
              <a:rPr sz="2300" spc="1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spc="120" dirty="0">
                <a:solidFill>
                  <a:srgbClr val="202B7D"/>
                </a:solidFill>
                <a:latin typeface="Trebuchet MS"/>
                <a:cs typeface="Trebuchet MS"/>
              </a:rPr>
              <a:t>855</a:t>
            </a:r>
            <a:r>
              <a:rPr sz="2300" spc="20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spc="105" dirty="0">
                <a:solidFill>
                  <a:srgbClr val="202B7D"/>
                </a:solidFill>
                <a:latin typeface="Trebuchet MS"/>
                <a:cs typeface="Trebuchet MS"/>
              </a:rPr>
              <a:t>455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20"/>
              </a:lnSpc>
            </a:pPr>
            <a:r>
              <a:rPr spc="85" dirty="0"/>
              <a:t>Իմանալ</a:t>
            </a:r>
            <a:r>
              <a:rPr spc="-60" dirty="0"/>
              <a:t> </a:t>
            </a:r>
            <a:r>
              <a:rPr spc="90" dirty="0"/>
              <a:t>ավելին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191200" y="672619"/>
            <a:ext cx="194056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i="1" spc="285" dirty="0">
                <a:solidFill>
                  <a:srgbClr val="202B7D"/>
                </a:solidFill>
                <a:latin typeface="Trebuchet MS"/>
                <a:cs typeface="Trebuchet MS"/>
              </a:rPr>
              <a:t>fas</a:t>
            </a:r>
            <a:r>
              <a:rPr sz="1950" i="1" spc="-19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1950" i="1" spc="290" dirty="0">
                <a:solidFill>
                  <a:srgbClr val="202B7D"/>
                </a:solidFill>
                <a:latin typeface="Trebuchet MS"/>
                <a:cs typeface="Trebuchet MS"/>
              </a:rPr>
              <a:t>tbank.am </a:t>
            </a:r>
            <a:endParaRPr sz="19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8546" y="1138164"/>
            <a:ext cx="14137640" cy="9032240"/>
          </a:xfrm>
          <a:custGeom>
            <a:avLst/>
            <a:gdLst/>
            <a:ahLst/>
            <a:cxnLst/>
            <a:rect l="l" t="t" r="r" b="b"/>
            <a:pathLst>
              <a:path w="14137640" h="9032240">
                <a:moveTo>
                  <a:pt x="14137475" y="0"/>
                </a:moveTo>
                <a:lnTo>
                  <a:pt x="0" y="0"/>
                </a:lnTo>
                <a:lnTo>
                  <a:pt x="0" y="9032217"/>
                </a:lnTo>
                <a:lnTo>
                  <a:pt x="14137475" y="9032217"/>
                </a:lnTo>
                <a:lnTo>
                  <a:pt x="14137475" y="0"/>
                </a:lnTo>
                <a:close/>
              </a:path>
            </a:pathLst>
          </a:custGeom>
          <a:solidFill>
            <a:srgbClr val="202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08826" y="2276349"/>
            <a:ext cx="9591372" cy="675584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67808" y="2060478"/>
            <a:ext cx="6946265" cy="656047"/>
          </a:xfrm>
          <a:prstGeom prst="rect">
            <a:avLst/>
          </a:prstGeom>
        </p:spPr>
        <p:txBody>
          <a:bodyPr vert="horz" wrap="square" lIns="0" tIns="11630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hy-AM" sz="3500" dirty="0"/>
              <a:t>«ՎԻԼԼԱ ԹԱՈՒՆ ՀԱՈՒՍ» ՍՊԸ</a:t>
            </a:r>
            <a:endParaRPr sz="3500" spc="-1585" dirty="0"/>
          </a:p>
        </p:txBody>
      </p:sp>
      <p:grpSp>
        <p:nvGrpSpPr>
          <p:cNvPr id="5" name="object 5"/>
          <p:cNvGrpSpPr/>
          <p:nvPr/>
        </p:nvGrpSpPr>
        <p:grpSpPr>
          <a:xfrm>
            <a:off x="1070899" y="6447772"/>
            <a:ext cx="479425" cy="479425"/>
            <a:chOff x="1070899" y="6447772"/>
            <a:chExt cx="479425" cy="479425"/>
          </a:xfrm>
        </p:grpSpPr>
        <p:sp>
          <p:nvSpPr>
            <p:cNvPr id="6" name="object 6"/>
            <p:cNvSpPr/>
            <p:nvPr/>
          </p:nvSpPr>
          <p:spPr>
            <a:xfrm>
              <a:off x="1070899" y="6447772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084" y="0"/>
                  </a:moveTo>
                  <a:lnTo>
                    <a:pt x="0" y="0"/>
                  </a:lnTo>
                  <a:lnTo>
                    <a:pt x="0" y="479095"/>
                  </a:lnTo>
                  <a:lnTo>
                    <a:pt x="479084" y="479095"/>
                  </a:lnTo>
                  <a:lnTo>
                    <a:pt x="479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3867" y="6564135"/>
              <a:ext cx="91672" cy="9166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201826" y="6530269"/>
              <a:ext cx="217804" cy="314325"/>
            </a:xfrm>
            <a:custGeom>
              <a:avLst/>
              <a:gdLst/>
              <a:ahLst/>
              <a:cxnLst/>
              <a:rect l="l" t="t" r="r" b="b"/>
              <a:pathLst>
                <a:path w="217805" h="314325">
                  <a:moveTo>
                    <a:pt x="217220" y="291503"/>
                  </a:moveTo>
                  <a:lnTo>
                    <a:pt x="208686" y="282714"/>
                  </a:lnTo>
                  <a:lnTo>
                    <a:pt x="202971" y="280949"/>
                  </a:lnTo>
                  <a:lnTo>
                    <a:pt x="202971" y="291503"/>
                  </a:lnTo>
                  <a:lnTo>
                    <a:pt x="190271" y="295605"/>
                  </a:lnTo>
                  <a:lnTo>
                    <a:pt x="170129" y="299542"/>
                  </a:lnTo>
                  <a:lnTo>
                    <a:pt x="142824" y="302488"/>
                  </a:lnTo>
                  <a:lnTo>
                    <a:pt x="108610" y="303657"/>
                  </a:lnTo>
                  <a:lnTo>
                    <a:pt x="74396" y="302488"/>
                  </a:lnTo>
                  <a:lnTo>
                    <a:pt x="47091" y="299542"/>
                  </a:lnTo>
                  <a:lnTo>
                    <a:pt x="26949" y="295605"/>
                  </a:lnTo>
                  <a:lnTo>
                    <a:pt x="14236" y="291503"/>
                  </a:lnTo>
                  <a:lnTo>
                    <a:pt x="26949" y="287413"/>
                  </a:lnTo>
                  <a:lnTo>
                    <a:pt x="47091" y="283489"/>
                  </a:lnTo>
                  <a:lnTo>
                    <a:pt x="74396" y="280530"/>
                  </a:lnTo>
                  <a:lnTo>
                    <a:pt x="102946" y="279577"/>
                  </a:lnTo>
                  <a:lnTo>
                    <a:pt x="108610" y="291515"/>
                  </a:lnTo>
                  <a:lnTo>
                    <a:pt x="114261" y="279577"/>
                  </a:lnTo>
                  <a:lnTo>
                    <a:pt x="142824" y="280530"/>
                  </a:lnTo>
                  <a:lnTo>
                    <a:pt x="170129" y="283489"/>
                  </a:lnTo>
                  <a:lnTo>
                    <a:pt x="190271" y="287413"/>
                  </a:lnTo>
                  <a:lnTo>
                    <a:pt x="202971" y="291503"/>
                  </a:lnTo>
                  <a:lnTo>
                    <a:pt x="202971" y="280949"/>
                  </a:lnTo>
                  <a:lnTo>
                    <a:pt x="197878" y="279374"/>
                  </a:lnTo>
                  <a:lnTo>
                    <a:pt x="185407" y="275526"/>
                  </a:lnTo>
                  <a:lnTo>
                    <a:pt x="150888" y="270675"/>
                  </a:lnTo>
                  <a:lnTo>
                    <a:pt x="119100" y="269341"/>
                  </a:lnTo>
                  <a:lnTo>
                    <a:pt x="190550" y="118300"/>
                  </a:lnTo>
                  <a:lnTo>
                    <a:pt x="191223" y="112242"/>
                  </a:lnTo>
                  <a:lnTo>
                    <a:pt x="195160" y="76250"/>
                  </a:lnTo>
                  <a:lnTo>
                    <a:pt x="184264" y="47637"/>
                  </a:lnTo>
                  <a:lnTo>
                    <a:pt x="180797" y="38544"/>
                  </a:lnTo>
                  <a:lnTo>
                    <a:pt x="151358" y="11150"/>
                  </a:lnTo>
                  <a:lnTo>
                    <a:pt x="140906" y="8293"/>
                  </a:lnTo>
                  <a:lnTo>
                    <a:pt x="140906" y="79946"/>
                  </a:lnTo>
                  <a:lnTo>
                    <a:pt x="138379" y="92519"/>
                  </a:lnTo>
                  <a:lnTo>
                    <a:pt x="131445" y="102781"/>
                  </a:lnTo>
                  <a:lnTo>
                    <a:pt x="121183" y="109702"/>
                  </a:lnTo>
                  <a:lnTo>
                    <a:pt x="108610" y="112242"/>
                  </a:lnTo>
                  <a:lnTo>
                    <a:pt x="96037" y="109702"/>
                  </a:lnTo>
                  <a:lnTo>
                    <a:pt x="85763" y="102781"/>
                  </a:lnTo>
                  <a:lnTo>
                    <a:pt x="78841" y="92519"/>
                  </a:lnTo>
                  <a:lnTo>
                    <a:pt x="76301" y="79946"/>
                  </a:lnTo>
                  <a:lnTo>
                    <a:pt x="78841" y="67373"/>
                  </a:lnTo>
                  <a:lnTo>
                    <a:pt x="85763" y="57099"/>
                  </a:lnTo>
                  <a:lnTo>
                    <a:pt x="96037" y="50177"/>
                  </a:lnTo>
                  <a:lnTo>
                    <a:pt x="108610" y="47637"/>
                  </a:lnTo>
                  <a:lnTo>
                    <a:pt x="121183" y="50177"/>
                  </a:lnTo>
                  <a:lnTo>
                    <a:pt x="131445" y="57099"/>
                  </a:lnTo>
                  <a:lnTo>
                    <a:pt x="138379" y="67373"/>
                  </a:lnTo>
                  <a:lnTo>
                    <a:pt x="140906" y="79946"/>
                  </a:lnTo>
                  <a:lnTo>
                    <a:pt x="140906" y="8293"/>
                  </a:lnTo>
                  <a:lnTo>
                    <a:pt x="110718" y="25"/>
                  </a:lnTo>
                  <a:lnTo>
                    <a:pt x="109308" y="0"/>
                  </a:lnTo>
                  <a:lnTo>
                    <a:pt x="106502" y="25"/>
                  </a:lnTo>
                  <a:lnTo>
                    <a:pt x="65862" y="11150"/>
                  </a:lnTo>
                  <a:lnTo>
                    <a:pt x="36410" y="38544"/>
                  </a:lnTo>
                  <a:lnTo>
                    <a:pt x="22059" y="76250"/>
                  </a:lnTo>
                  <a:lnTo>
                    <a:pt x="26670" y="118300"/>
                  </a:lnTo>
                  <a:lnTo>
                    <a:pt x="98107" y="269341"/>
                  </a:lnTo>
                  <a:lnTo>
                    <a:pt x="66332" y="270675"/>
                  </a:lnTo>
                  <a:lnTo>
                    <a:pt x="31800" y="275526"/>
                  </a:lnTo>
                  <a:lnTo>
                    <a:pt x="8534" y="282714"/>
                  </a:lnTo>
                  <a:lnTo>
                    <a:pt x="0" y="291503"/>
                  </a:lnTo>
                  <a:lnTo>
                    <a:pt x="8534" y="300316"/>
                  </a:lnTo>
                  <a:lnTo>
                    <a:pt x="31800" y="307505"/>
                  </a:lnTo>
                  <a:lnTo>
                    <a:pt x="66332" y="312343"/>
                  </a:lnTo>
                  <a:lnTo>
                    <a:pt x="108610" y="314121"/>
                  </a:lnTo>
                  <a:lnTo>
                    <a:pt x="150888" y="312343"/>
                  </a:lnTo>
                  <a:lnTo>
                    <a:pt x="185407" y="307505"/>
                  </a:lnTo>
                  <a:lnTo>
                    <a:pt x="197866" y="303657"/>
                  </a:lnTo>
                  <a:lnTo>
                    <a:pt x="208686" y="300316"/>
                  </a:lnTo>
                  <a:lnTo>
                    <a:pt x="217220" y="2915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1070899" y="7273820"/>
            <a:ext cx="479425" cy="479425"/>
            <a:chOff x="1070899" y="7273820"/>
            <a:chExt cx="479425" cy="479425"/>
          </a:xfrm>
        </p:grpSpPr>
        <p:sp>
          <p:nvSpPr>
            <p:cNvPr id="10" name="object 10"/>
            <p:cNvSpPr/>
            <p:nvPr/>
          </p:nvSpPr>
          <p:spPr>
            <a:xfrm>
              <a:off x="1070899" y="7273820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084" y="0"/>
                  </a:moveTo>
                  <a:lnTo>
                    <a:pt x="0" y="0"/>
                  </a:lnTo>
                  <a:lnTo>
                    <a:pt x="0" y="479095"/>
                  </a:lnTo>
                  <a:lnTo>
                    <a:pt x="479084" y="479095"/>
                  </a:lnTo>
                  <a:lnTo>
                    <a:pt x="479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243564" y="7356299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14744" y="131516"/>
                  </a:lnTo>
                  <a:lnTo>
                    <a:pt x="5017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4" y="182317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222328"/>
                  </a:lnTo>
                  <a:lnTo>
                    <a:pt x="129747" y="200855"/>
                  </a:lnTo>
                  <a:lnTo>
                    <a:pt x="119016" y="182317"/>
                  </a:lnTo>
                  <a:lnTo>
                    <a:pt x="103106" y="167869"/>
                  </a:lnTo>
                  <a:lnTo>
                    <a:pt x="83578" y="15866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6" y="131516"/>
                  </a:lnTo>
                  <a:lnTo>
                    <a:pt x="133744" y="91515"/>
                  </a:lnTo>
                  <a:lnTo>
                    <a:pt x="133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8087" y="7435103"/>
              <a:ext cx="129221" cy="8715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243564" y="7356299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14735" y="131520"/>
                  </a:lnTo>
                  <a:lnTo>
                    <a:pt x="5017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35" y="182322"/>
                  </a:lnTo>
                  <a:lnTo>
                    <a:pt x="1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303655"/>
                  </a:lnTo>
                  <a:lnTo>
                    <a:pt x="10470" y="303655"/>
                  </a:lnTo>
                  <a:lnTo>
                    <a:pt x="10490" y="222328"/>
                  </a:lnTo>
                  <a:lnTo>
                    <a:pt x="35960" y="176835"/>
                  </a:lnTo>
                  <a:lnTo>
                    <a:pt x="58438" y="167136"/>
                  </a:lnTo>
                  <a:lnTo>
                    <a:pt x="61987" y="162403"/>
                  </a:lnTo>
                  <a:lnTo>
                    <a:pt x="61987" y="151440"/>
                  </a:lnTo>
                  <a:lnTo>
                    <a:pt x="58438" y="146707"/>
                  </a:lnTo>
                  <a:lnTo>
                    <a:pt x="53160" y="145136"/>
                  </a:lnTo>
                  <a:lnTo>
                    <a:pt x="35960" y="137006"/>
                  </a:lnTo>
                  <a:lnTo>
                    <a:pt x="22491" y="124566"/>
                  </a:lnTo>
                  <a:lnTo>
                    <a:pt x="13686" y="108993"/>
                  </a:lnTo>
                  <a:lnTo>
                    <a:pt x="10490" y="91515"/>
                  </a:lnTo>
                  <a:lnTo>
                    <a:pt x="10470" y="10470"/>
                  </a:lnTo>
                  <a:lnTo>
                    <a:pt x="133755" y="10470"/>
                  </a:lnTo>
                  <a:lnTo>
                    <a:pt x="133755" y="0"/>
                  </a:lnTo>
                  <a:close/>
                </a:path>
                <a:path w="133984" h="314325">
                  <a:moveTo>
                    <a:pt x="133755" y="10470"/>
                  </a:moveTo>
                  <a:lnTo>
                    <a:pt x="123284" y="10470"/>
                  </a:lnTo>
                  <a:lnTo>
                    <a:pt x="123253" y="91515"/>
                  </a:lnTo>
                  <a:lnTo>
                    <a:pt x="120063" y="108993"/>
                  </a:lnTo>
                  <a:lnTo>
                    <a:pt x="111262" y="124566"/>
                  </a:lnTo>
                  <a:lnTo>
                    <a:pt x="97793" y="137006"/>
                  </a:lnTo>
                  <a:lnTo>
                    <a:pt x="80594" y="145136"/>
                  </a:lnTo>
                  <a:lnTo>
                    <a:pt x="75309" y="146707"/>
                  </a:lnTo>
                  <a:lnTo>
                    <a:pt x="71767" y="151440"/>
                  </a:lnTo>
                  <a:lnTo>
                    <a:pt x="71767" y="162403"/>
                  </a:lnTo>
                  <a:lnTo>
                    <a:pt x="75317" y="167136"/>
                  </a:lnTo>
                  <a:lnTo>
                    <a:pt x="80583" y="168706"/>
                  </a:lnTo>
                  <a:lnTo>
                    <a:pt x="97789" y="176835"/>
                  </a:lnTo>
                  <a:lnTo>
                    <a:pt x="111261" y="189273"/>
                  </a:lnTo>
                  <a:lnTo>
                    <a:pt x="120063" y="204845"/>
                  </a:lnTo>
                  <a:lnTo>
                    <a:pt x="123253" y="222328"/>
                  </a:lnTo>
                  <a:lnTo>
                    <a:pt x="123284" y="303655"/>
                  </a:lnTo>
                  <a:lnTo>
                    <a:pt x="133755" y="303655"/>
                  </a:lnTo>
                  <a:lnTo>
                    <a:pt x="133734" y="222328"/>
                  </a:lnTo>
                  <a:lnTo>
                    <a:pt x="119010" y="182322"/>
                  </a:lnTo>
                  <a:lnTo>
                    <a:pt x="83578" y="158675"/>
                  </a:lnTo>
                  <a:lnTo>
                    <a:pt x="81788" y="158141"/>
                  </a:lnTo>
                  <a:lnTo>
                    <a:pt x="81788" y="155702"/>
                  </a:lnTo>
                  <a:lnTo>
                    <a:pt x="119010" y="131520"/>
                  </a:lnTo>
                  <a:lnTo>
                    <a:pt x="133734" y="91515"/>
                  </a:lnTo>
                  <a:lnTo>
                    <a:pt x="133755" y="104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08506" y="7534065"/>
              <a:ext cx="7620" cy="19050"/>
            </a:xfrm>
            <a:custGeom>
              <a:avLst/>
              <a:gdLst/>
              <a:ahLst/>
              <a:cxnLst/>
              <a:rect l="l" t="t" r="r" b="b"/>
              <a:pathLst>
                <a:path w="7619" h="19050">
                  <a:moveTo>
                    <a:pt x="4406" y="15201"/>
                  </a:moveTo>
                  <a:lnTo>
                    <a:pt x="3429" y="14198"/>
                  </a:lnTo>
                  <a:lnTo>
                    <a:pt x="990" y="14198"/>
                  </a:lnTo>
                  <a:lnTo>
                    <a:pt x="0" y="15201"/>
                  </a:lnTo>
                  <a:lnTo>
                    <a:pt x="0" y="17627"/>
                  </a:lnTo>
                  <a:lnTo>
                    <a:pt x="990" y="18618"/>
                  </a:lnTo>
                  <a:lnTo>
                    <a:pt x="3429" y="18618"/>
                  </a:lnTo>
                  <a:lnTo>
                    <a:pt x="4406" y="17627"/>
                  </a:lnTo>
                  <a:lnTo>
                    <a:pt x="4406" y="16408"/>
                  </a:lnTo>
                  <a:lnTo>
                    <a:pt x="4406" y="15201"/>
                  </a:lnTo>
                  <a:close/>
                </a:path>
                <a:path w="7619" h="19050">
                  <a:moveTo>
                    <a:pt x="7416" y="1003"/>
                  </a:moveTo>
                  <a:lnTo>
                    <a:pt x="6426" y="0"/>
                  </a:lnTo>
                  <a:lnTo>
                    <a:pt x="3987" y="0"/>
                  </a:lnTo>
                  <a:lnTo>
                    <a:pt x="3009" y="1003"/>
                  </a:lnTo>
                  <a:lnTo>
                    <a:pt x="3009" y="3429"/>
                  </a:lnTo>
                  <a:lnTo>
                    <a:pt x="3987" y="4419"/>
                  </a:lnTo>
                  <a:lnTo>
                    <a:pt x="6426" y="4419"/>
                  </a:lnTo>
                  <a:lnTo>
                    <a:pt x="7416" y="3429"/>
                  </a:lnTo>
                  <a:lnTo>
                    <a:pt x="7416" y="2209"/>
                  </a:lnTo>
                  <a:lnTo>
                    <a:pt x="7416" y="1003"/>
                  </a:lnTo>
                  <a:close/>
                </a:path>
              </a:pathLst>
            </a:custGeom>
            <a:solidFill>
              <a:srgbClr val="202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1070899" y="8099858"/>
            <a:ext cx="479425" cy="479425"/>
            <a:chOff x="1070899" y="8099858"/>
            <a:chExt cx="479425" cy="479425"/>
          </a:xfrm>
        </p:grpSpPr>
        <p:sp>
          <p:nvSpPr>
            <p:cNvPr id="16" name="object 16"/>
            <p:cNvSpPr/>
            <p:nvPr/>
          </p:nvSpPr>
          <p:spPr>
            <a:xfrm>
              <a:off x="1070899" y="8099858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084" y="0"/>
                  </a:moveTo>
                  <a:lnTo>
                    <a:pt x="0" y="0"/>
                  </a:lnTo>
                  <a:lnTo>
                    <a:pt x="0" y="479095"/>
                  </a:lnTo>
                  <a:lnTo>
                    <a:pt x="479084" y="479095"/>
                  </a:lnTo>
                  <a:lnTo>
                    <a:pt x="479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43564" y="8182347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14744" y="131516"/>
                  </a:lnTo>
                  <a:lnTo>
                    <a:pt x="5017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4" y="182317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222328"/>
                  </a:lnTo>
                  <a:lnTo>
                    <a:pt x="129747" y="200855"/>
                  </a:lnTo>
                  <a:lnTo>
                    <a:pt x="119016" y="182317"/>
                  </a:lnTo>
                  <a:lnTo>
                    <a:pt x="103106" y="167869"/>
                  </a:lnTo>
                  <a:lnTo>
                    <a:pt x="83578" y="15866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6" y="131516"/>
                  </a:lnTo>
                  <a:lnTo>
                    <a:pt x="133744" y="91515"/>
                  </a:lnTo>
                  <a:lnTo>
                    <a:pt x="133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3564" y="8427251"/>
              <a:ext cx="133765" cy="6922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243564" y="8182347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14739" y="131520"/>
                  </a:lnTo>
                  <a:lnTo>
                    <a:pt x="5017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39" y="182322"/>
                  </a:lnTo>
                  <a:lnTo>
                    <a:pt x="1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303655"/>
                  </a:lnTo>
                  <a:lnTo>
                    <a:pt x="10470" y="303655"/>
                  </a:lnTo>
                  <a:lnTo>
                    <a:pt x="10490" y="222328"/>
                  </a:lnTo>
                  <a:lnTo>
                    <a:pt x="35960" y="176835"/>
                  </a:lnTo>
                  <a:lnTo>
                    <a:pt x="58438" y="167136"/>
                  </a:lnTo>
                  <a:lnTo>
                    <a:pt x="61987" y="162403"/>
                  </a:lnTo>
                  <a:lnTo>
                    <a:pt x="61987" y="151440"/>
                  </a:lnTo>
                  <a:lnTo>
                    <a:pt x="58438" y="146707"/>
                  </a:lnTo>
                  <a:lnTo>
                    <a:pt x="53160" y="145136"/>
                  </a:lnTo>
                  <a:lnTo>
                    <a:pt x="35960" y="137006"/>
                  </a:lnTo>
                  <a:lnTo>
                    <a:pt x="22491" y="124566"/>
                  </a:lnTo>
                  <a:lnTo>
                    <a:pt x="13686" y="108993"/>
                  </a:lnTo>
                  <a:lnTo>
                    <a:pt x="10490" y="91515"/>
                  </a:lnTo>
                  <a:lnTo>
                    <a:pt x="10470" y="10470"/>
                  </a:lnTo>
                  <a:lnTo>
                    <a:pt x="133755" y="10470"/>
                  </a:lnTo>
                  <a:lnTo>
                    <a:pt x="133755" y="0"/>
                  </a:lnTo>
                  <a:close/>
                </a:path>
                <a:path w="133984" h="314325">
                  <a:moveTo>
                    <a:pt x="133755" y="10470"/>
                  </a:moveTo>
                  <a:lnTo>
                    <a:pt x="123284" y="10470"/>
                  </a:lnTo>
                  <a:lnTo>
                    <a:pt x="123253" y="91515"/>
                  </a:lnTo>
                  <a:lnTo>
                    <a:pt x="120063" y="108993"/>
                  </a:lnTo>
                  <a:lnTo>
                    <a:pt x="111262" y="124566"/>
                  </a:lnTo>
                  <a:lnTo>
                    <a:pt x="97793" y="137006"/>
                  </a:lnTo>
                  <a:lnTo>
                    <a:pt x="80594" y="145136"/>
                  </a:lnTo>
                  <a:lnTo>
                    <a:pt x="75317" y="146707"/>
                  </a:lnTo>
                  <a:lnTo>
                    <a:pt x="71767" y="151440"/>
                  </a:lnTo>
                  <a:lnTo>
                    <a:pt x="71767" y="162403"/>
                  </a:lnTo>
                  <a:lnTo>
                    <a:pt x="75317" y="167136"/>
                  </a:lnTo>
                  <a:lnTo>
                    <a:pt x="80583" y="168706"/>
                  </a:lnTo>
                  <a:lnTo>
                    <a:pt x="97789" y="176835"/>
                  </a:lnTo>
                  <a:lnTo>
                    <a:pt x="111261" y="189273"/>
                  </a:lnTo>
                  <a:lnTo>
                    <a:pt x="120063" y="204845"/>
                  </a:lnTo>
                  <a:lnTo>
                    <a:pt x="123253" y="222328"/>
                  </a:lnTo>
                  <a:lnTo>
                    <a:pt x="123284" y="303655"/>
                  </a:lnTo>
                  <a:lnTo>
                    <a:pt x="133755" y="303655"/>
                  </a:lnTo>
                  <a:lnTo>
                    <a:pt x="133734" y="222328"/>
                  </a:lnTo>
                  <a:lnTo>
                    <a:pt x="119010" y="182322"/>
                  </a:lnTo>
                  <a:lnTo>
                    <a:pt x="83578" y="15867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0" y="131520"/>
                  </a:lnTo>
                  <a:lnTo>
                    <a:pt x="133734" y="91515"/>
                  </a:lnTo>
                  <a:lnTo>
                    <a:pt x="133755" y="104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972517" y="6433480"/>
            <a:ext cx="7277100" cy="20154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Հասցե՝</a:t>
            </a:r>
            <a:r>
              <a:rPr sz="205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0" dirty="0">
                <a:solidFill>
                  <a:srgbClr val="FFFFFF"/>
                </a:solidFill>
                <a:latin typeface="Trebuchet MS"/>
                <a:cs typeface="Trebuchet MS"/>
              </a:rPr>
              <a:t>ք.</a:t>
            </a:r>
            <a:r>
              <a:rPr sz="205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55" dirty="0">
                <a:solidFill>
                  <a:srgbClr val="FFFFFF"/>
                </a:solidFill>
                <a:latin typeface="Trebuchet MS"/>
                <a:cs typeface="Trebuchet MS"/>
              </a:rPr>
              <a:t>Երևան,</a:t>
            </a:r>
            <a:r>
              <a:rPr sz="205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155" dirty="0">
                <a:solidFill>
                  <a:srgbClr val="FFFFFF"/>
                </a:solidFill>
                <a:latin typeface="Trebuchet MS"/>
                <a:cs typeface="Trebuchet MS"/>
              </a:rPr>
              <a:t>Դավթաշեն</a:t>
            </a:r>
            <a:r>
              <a:rPr sz="205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65" dirty="0">
                <a:solidFill>
                  <a:srgbClr val="FFFFFF"/>
                </a:solidFill>
                <a:latin typeface="Trebuchet MS"/>
                <a:cs typeface="Trebuchet MS"/>
              </a:rPr>
              <a:t>Ս.</a:t>
            </a:r>
            <a:r>
              <a:rPr sz="205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Գևորգյան</a:t>
            </a:r>
            <a:r>
              <a:rPr sz="205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65" dirty="0">
                <a:solidFill>
                  <a:srgbClr val="FFFFFF"/>
                </a:solidFill>
                <a:latin typeface="Trebuchet MS"/>
                <a:cs typeface="Trebuchet MS"/>
              </a:rPr>
              <a:t>փողոց</a:t>
            </a:r>
            <a:r>
              <a:rPr sz="205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106/21</a:t>
            </a:r>
            <a:endParaRPr sz="2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755"/>
              </a:spcBef>
            </a:pP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Շին.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թույլտվության</a:t>
            </a:r>
            <a:r>
              <a:rPr sz="205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ժամկետ`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11/05/2023թ.</a:t>
            </a:r>
            <a:endParaRPr sz="2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755"/>
              </a:spcBef>
            </a:pP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Շին. </a:t>
            </a:r>
            <a:r>
              <a:rPr sz="2050" spc="90" dirty="0">
                <a:solidFill>
                  <a:srgbClr val="FFFFFF"/>
                </a:solidFill>
                <a:latin typeface="Trebuchet MS"/>
                <a:cs typeface="Trebuchet MS"/>
              </a:rPr>
              <a:t>աշխատանքների</a:t>
            </a:r>
            <a:r>
              <a:rPr sz="205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իրականացման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 ժամկետ՝</a:t>
            </a:r>
            <a:r>
              <a:rPr sz="205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85" dirty="0">
                <a:solidFill>
                  <a:srgbClr val="FFFFFF"/>
                </a:solidFill>
                <a:latin typeface="Trebuchet MS"/>
                <a:cs typeface="Trebuchet MS"/>
              </a:rPr>
              <a:t>22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40" dirty="0">
                <a:solidFill>
                  <a:srgbClr val="FFFFFF"/>
                </a:solidFill>
                <a:latin typeface="Trebuchet MS"/>
                <a:cs typeface="Trebuchet MS"/>
              </a:rPr>
              <a:t>ամիս</a:t>
            </a:r>
            <a:endParaRPr sz="2050">
              <a:latin typeface="Trebuchet MS"/>
              <a:cs typeface="Trebuchet M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754261" y="9893866"/>
            <a:ext cx="3215640" cy="689610"/>
            <a:chOff x="2754261" y="9893866"/>
            <a:chExt cx="3215640" cy="689610"/>
          </a:xfrm>
        </p:grpSpPr>
        <p:sp>
          <p:nvSpPr>
            <p:cNvPr id="22" name="object 22"/>
            <p:cNvSpPr/>
            <p:nvPr/>
          </p:nvSpPr>
          <p:spPr>
            <a:xfrm>
              <a:off x="2789862" y="9893866"/>
              <a:ext cx="3036570" cy="471805"/>
            </a:xfrm>
            <a:custGeom>
              <a:avLst/>
              <a:gdLst/>
              <a:ahLst/>
              <a:cxnLst/>
              <a:rect l="l" t="t" r="r" b="b"/>
              <a:pathLst>
                <a:path w="3036570" h="471804">
                  <a:moveTo>
                    <a:pt x="3036556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3036556" y="471189"/>
                  </a:lnTo>
                  <a:lnTo>
                    <a:pt x="3036556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759497" y="9930514"/>
              <a:ext cx="3036570" cy="471805"/>
            </a:xfrm>
            <a:custGeom>
              <a:avLst/>
              <a:gdLst/>
              <a:ahLst/>
              <a:cxnLst/>
              <a:rect l="l" t="t" r="r" b="b"/>
              <a:pathLst>
                <a:path w="3036570" h="471804">
                  <a:moveTo>
                    <a:pt x="3036556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3036556" y="471189"/>
                  </a:lnTo>
                  <a:lnTo>
                    <a:pt x="30365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759497" y="9930514"/>
              <a:ext cx="3036570" cy="471805"/>
            </a:xfrm>
            <a:custGeom>
              <a:avLst/>
              <a:gdLst/>
              <a:ahLst/>
              <a:cxnLst/>
              <a:rect l="l" t="t" r="r" b="b"/>
              <a:pathLst>
                <a:path w="3036570" h="471804">
                  <a:moveTo>
                    <a:pt x="3036556" y="471189"/>
                  </a:moveTo>
                  <a:lnTo>
                    <a:pt x="0" y="471189"/>
                  </a:lnTo>
                  <a:lnTo>
                    <a:pt x="0" y="0"/>
                  </a:lnTo>
                  <a:lnTo>
                    <a:pt x="3036556" y="0"/>
                  </a:lnTo>
                  <a:lnTo>
                    <a:pt x="3036556" y="471189"/>
                  </a:lnTo>
                  <a:close/>
                </a:path>
              </a:pathLst>
            </a:custGeom>
            <a:ln w="10470">
              <a:solidFill>
                <a:srgbClr val="D2D2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07564" y="10321098"/>
              <a:ext cx="262255" cy="262255"/>
            </a:xfrm>
            <a:custGeom>
              <a:avLst/>
              <a:gdLst/>
              <a:ahLst/>
              <a:cxnLst/>
              <a:rect l="l" t="t" r="r" b="b"/>
              <a:pathLst>
                <a:path w="262254" h="262254">
                  <a:moveTo>
                    <a:pt x="0" y="0"/>
                  </a:moveTo>
                  <a:lnTo>
                    <a:pt x="109902" y="261782"/>
                  </a:lnTo>
                  <a:lnTo>
                    <a:pt x="133912" y="171272"/>
                  </a:lnTo>
                  <a:lnTo>
                    <a:pt x="222621" y="259981"/>
                  </a:lnTo>
                  <a:lnTo>
                    <a:pt x="259981" y="222621"/>
                  </a:lnTo>
                  <a:lnTo>
                    <a:pt x="171272" y="133912"/>
                  </a:lnTo>
                  <a:lnTo>
                    <a:pt x="261772" y="109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2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191200" y="672619"/>
            <a:ext cx="194056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i="1" spc="285" dirty="0">
                <a:solidFill>
                  <a:srgbClr val="202B7D"/>
                </a:solidFill>
                <a:latin typeface="Trebuchet MS"/>
                <a:cs typeface="Trebuchet MS"/>
              </a:rPr>
              <a:t>fas</a:t>
            </a:r>
            <a:r>
              <a:rPr sz="1950" i="1" spc="-19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1950" i="1" spc="290" dirty="0">
                <a:solidFill>
                  <a:srgbClr val="202B7D"/>
                </a:solidFill>
                <a:latin typeface="Trebuchet MS"/>
                <a:cs typeface="Trebuchet MS"/>
              </a:rPr>
              <a:t>tbank.am 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405124" y="9819444"/>
            <a:ext cx="2510790" cy="36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00"/>
              </a:lnSpc>
            </a:pPr>
            <a:r>
              <a:rPr sz="2300" spc="110" dirty="0">
                <a:solidFill>
                  <a:srgbClr val="202B7D"/>
                </a:solidFill>
                <a:latin typeface="Trebuchet MS"/>
                <a:cs typeface="Trebuchet MS"/>
              </a:rPr>
              <a:t>+374</a:t>
            </a:r>
            <a:r>
              <a:rPr sz="2300" spc="1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202B7D"/>
                </a:solidFill>
                <a:latin typeface="Trebuchet MS"/>
                <a:cs typeface="Trebuchet MS"/>
              </a:rPr>
              <a:t>(98)</a:t>
            </a:r>
            <a:r>
              <a:rPr sz="2300" spc="1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spc="120" dirty="0">
                <a:solidFill>
                  <a:srgbClr val="202B7D"/>
                </a:solidFill>
                <a:latin typeface="Trebuchet MS"/>
                <a:cs typeface="Trebuchet MS"/>
              </a:rPr>
              <a:t>908</a:t>
            </a:r>
            <a:r>
              <a:rPr sz="2300" spc="20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spc="105" dirty="0">
                <a:solidFill>
                  <a:srgbClr val="202B7D"/>
                </a:solidFill>
                <a:latin typeface="Trebuchet MS"/>
                <a:cs typeface="Trebuchet MS"/>
              </a:rPr>
              <a:t>908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20"/>
              </a:lnSpc>
            </a:pPr>
            <a:r>
              <a:rPr spc="85" dirty="0"/>
              <a:t>Իմանալ</a:t>
            </a:r>
            <a:r>
              <a:rPr spc="-60" dirty="0"/>
              <a:t> </a:t>
            </a:r>
            <a:r>
              <a:rPr spc="90" dirty="0"/>
              <a:t>ավելին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8546" y="1138164"/>
            <a:ext cx="14137640" cy="9032240"/>
          </a:xfrm>
          <a:custGeom>
            <a:avLst/>
            <a:gdLst/>
            <a:ahLst/>
            <a:cxnLst/>
            <a:rect l="l" t="t" r="r" b="b"/>
            <a:pathLst>
              <a:path w="14137640" h="9032240">
                <a:moveTo>
                  <a:pt x="14137475" y="0"/>
                </a:moveTo>
                <a:lnTo>
                  <a:pt x="0" y="0"/>
                </a:lnTo>
                <a:lnTo>
                  <a:pt x="0" y="9032217"/>
                </a:lnTo>
                <a:lnTo>
                  <a:pt x="14137475" y="9032217"/>
                </a:lnTo>
                <a:lnTo>
                  <a:pt x="14137475" y="0"/>
                </a:lnTo>
                <a:close/>
              </a:path>
            </a:pathLst>
          </a:custGeom>
          <a:solidFill>
            <a:srgbClr val="202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08826" y="2276349"/>
            <a:ext cx="9591372" cy="675584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67808" y="2060478"/>
            <a:ext cx="6946265" cy="2040587"/>
          </a:xfrm>
          <a:prstGeom prst="rect">
            <a:avLst/>
          </a:prstGeom>
        </p:spPr>
        <p:txBody>
          <a:bodyPr vert="horz" wrap="square" lIns="0" tIns="96357" rIns="0" bIns="0" rtlCol="0">
            <a:spAutoFit/>
          </a:bodyPr>
          <a:lstStyle/>
          <a:p>
            <a:pPr marL="12700" marR="5080">
              <a:lnSpc>
                <a:spcPts val="8240"/>
              </a:lnSpc>
            </a:pPr>
            <a:r>
              <a:rPr lang="hy-AM" sz="2000" dirty="0"/>
              <a:t>«</a:t>
            </a:r>
            <a:r>
              <a:rPr lang="hy-AM" sz="3500" dirty="0"/>
              <a:t>ՋԱՍԹ ԴԻՎԵԼՈՓԵՐ» ՍՊԸ </a:t>
            </a:r>
            <a:br>
              <a:rPr lang="hy-AM" sz="3500" dirty="0"/>
            </a:br>
            <a:r>
              <a:rPr lang="hy-AM" sz="3500" dirty="0"/>
              <a:t>(</a:t>
            </a:r>
            <a:r>
              <a:rPr lang="en-US" sz="3500" dirty="0"/>
              <a:t>CULT COMPLEX)</a:t>
            </a:r>
            <a:endParaRPr sz="3500" dirty="0"/>
          </a:p>
        </p:txBody>
      </p:sp>
      <p:sp>
        <p:nvSpPr>
          <p:cNvPr id="5" name="object 5"/>
          <p:cNvSpPr txBox="1"/>
          <p:nvPr/>
        </p:nvSpPr>
        <p:spPr>
          <a:xfrm>
            <a:off x="1972527" y="6328772"/>
            <a:ext cx="7228205" cy="2538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406650">
              <a:lnSpc>
                <a:spcPct val="134100"/>
              </a:lnSpc>
              <a:spcBef>
                <a:spcPts val="95"/>
              </a:spcBef>
            </a:pP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Հասցե՝</a:t>
            </a:r>
            <a:r>
              <a:rPr sz="205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0" dirty="0">
                <a:solidFill>
                  <a:srgbClr val="FFFFFF"/>
                </a:solidFill>
                <a:latin typeface="Trebuchet MS"/>
                <a:cs typeface="Trebuchet MS"/>
              </a:rPr>
              <a:t>ք.</a:t>
            </a:r>
            <a:r>
              <a:rPr sz="205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55" dirty="0">
                <a:solidFill>
                  <a:srgbClr val="FFFFFF"/>
                </a:solidFill>
                <a:latin typeface="Trebuchet MS"/>
                <a:cs typeface="Trebuchet MS"/>
              </a:rPr>
              <a:t>Երևան,</a:t>
            </a:r>
            <a:r>
              <a:rPr sz="205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Նոր</a:t>
            </a:r>
            <a:r>
              <a:rPr sz="2050" spc="-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Նորք, </a:t>
            </a:r>
            <a:r>
              <a:rPr sz="2050" spc="50" dirty="0">
                <a:solidFill>
                  <a:srgbClr val="FFFFFF"/>
                </a:solidFill>
                <a:latin typeface="Trebuchet MS"/>
                <a:cs typeface="Trebuchet MS"/>
              </a:rPr>
              <a:t>Բագրևանդ</a:t>
            </a:r>
            <a:r>
              <a:rPr sz="205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105" dirty="0">
                <a:solidFill>
                  <a:srgbClr val="FFFFFF"/>
                </a:solidFill>
                <a:latin typeface="Trebuchet MS"/>
                <a:cs typeface="Trebuchet MS"/>
              </a:rPr>
              <a:t>թաղամաս</a:t>
            </a:r>
            <a:r>
              <a:rPr sz="205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82/4</a:t>
            </a:r>
            <a:r>
              <a:rPr sz="205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65" dirty="0">
                <a:solidFill>
                  <a:srgbClr val="FFFFFF"/>
                </a:solidFill>
                <a:latin typeface="Trebuchet MS"/>
                <a:cs typeface="Trebuchet MS"/>
              </a:rPr>
              <a:t>հողամաս</a:t>
            </a:r>
            <a:endParaRPr sz="2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755"/>
              </a:spcBef>
            </a:pP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Շին.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թույլտվության</a:t>
            </a:r>
            <a:r>
              <a:rPr sz="205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ժամկետ`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05/12/2023թ.</a:t>
            </a:r>
            <a:endParaRPr sz="2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755"/>
              </a:spcBef>
            </a:pP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Շին. </a:t>
            </a:r>
            <a:r>
              <a:rPr sz="2050" spc="90" dirty="0">
                <a:solidFill>
                  <a:srgbClr val="FFFFFF"/>
                </a:solidFill>
                <a:latin typeface="Trebuchet MS"/>
                <a:cs typeface="Trebuchet MS"/>
              </a:rPr>
              <a:t>աշխատանքների</a:t>
            </a:r>
            <a:r>
              <a:rPr sz="205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իրականացման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 ժամկետ՝</a:t>
            </a:r>
            <a:r>
              <a:rPr sz="205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85" dirty="0">
                <a:solidFill>
                  <a:srgbClr val="FFFFFF"/>
                </a:solidFill>
                <a:latin typeface="Trebuchet MS"/>
                <a:cs typeface="Trebuchet MS"/>
              </a:rPr>
              <a:t>36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40" dirty="0">
                <a:solidFill>
                  <a:srgbClr val="FFFFFF"/>
                </a:solidFill>
                <a:latin typeface="Trebuchet MS"/>
                <a:cs typeface="Trebuchet MS"/>
              </a:rPr>
              <a:t>ամիս</a:t>
            </a:r>
            <a:endParaRPr sz="205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70899" y="6447772"/>
            <a:ext cx="479425" cy="479425"/>
            <a:chOff x="1070899" y="6447772"/>
            <a:chExt cx="479425" cy="479425"/>
          </a:xfrm>
        </p:grpSpPr>
        <p:sp>
          <p:nvSpPr>
            <p:cNvPr id="7" name="object 7"/>
            <p:cNvSpPr/>
            <p:nvPr/>
          </p:nvSpPr>
          <p:spPr>
            <a:xfrm>
              <a:off x="1070899" y="6447772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084" y="0"/>
                  </a:moveTo>
                  <a:lnTo>
                    <a:pt x="0" y="0"/>
                  </a:lnTo>
                  <a:lnTo>
                    <a:pt x="0" y="479095"/>
                  </a:lnTo>
                  <a:lnTo>
                    <a:pt x="479084" y="479095"/>
                  </a:lnTo>
                  <a:lnTo>
                    <a:pt x="479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3867" y="6564135"/>
              <a:ext cx="91672" cy="9166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201826" y="6530269"/>
              <a:ext cx="217804" cy="314325"/>
            </a:xfrm>
            <a:custGeom>
              <a:avLst/>
              <a:gdLst/>
              <a:ahLst/>
              <a:cxnLst/>
              <a:rect l="l" t="t" r="r" b="b"/>
              <a:pathLst>
                <a:path w="217805" h="314325">
                  <a:moveTo>
                    <a:pt x="217220" y="291503"/>
                  </a:moveTo>
                  <a:lnTo>
                    <a:pt x="208686" y="282714"/>
                  </a:lnTo>
                  <a:lnTo>
                    <a:pt x="202984" y="280962"/>
                  </a:lnTo>
                  <a:lnTo>
                    <a:pt x="202984" y="291503"/>
                  </a:lnTo>
                  <a:lnTo>
                    <a:pt x="190271" y="295605"/>
                  </a:lnTo>
                  <a:lnTo>
                    <a:pt x="170129" y="299542"/>
                  </a:lnTo>
                  <a:lnTo>
                    <a:pt x="142824" y="302488"/>
                  </a:lnTo>
                  <a:lnTo>
                    <a:pt x="108610" y="303657"/>
                  </a:lnTo>
                  <a:lnTo>
                    <a:pt x="74396" y="302488"/>
                  </a:lnTo>
                  <a:lnTo>
                    <a:pt x="47091" y="299542"/>
                  </a:lnTo>
                  <a:lnTo>
                    <a:pt x="26949" y="295605"/>
                  </a:lnTo>
                  <a:lnTo>
                    <a:pt x="14236" y="291503"/>
                  </a:lnTo>
                  <a:lnTo>
                    <a:pt x="26949" y="287413"/>
                  </a:lnTo>
                  <a:lnTo>
                    <a:pt x="47091" y="283489"/>
                  </a:lnTo>
                  <a:lnTo>
                    <a:pt x="74396" y="280530"/>
                  </a:lnTo>
                  <a:lnTo>
                    <a:pt x="102946" y="279577"/>
                  </a:lnTo>
                  <a:lnTo>
                    <a:pt x="108610" y="291515"/>
                  </a:lnTo>
                  <a:lnTo>
                    <a:pt x="114261" y="279577"/>
                  </a:lnTo>
                  <a:lnTo>
                    <a:pt x="142824" y="280530"/>
                  </a:lnTo>
                  <a:lnTo>
                    <a:pt x="170129" y="283489"/>
                  </a:lnTo>
                  <a:lnTo>
                    <a:pt x="190271" y="287413"/>
                  </a:lnTo>
                  <a:lnTo>
                    <a:pt x="202984" y="291503"/>
                  </a:lnTo>
                  <a:lnTo>
                    <a:pt x="202984" y="280962"/>
                  </a:lnTo>
                  <a:lnTo>
                    <a:pt x="197878" y="279374"/>
                  </a:lnTo>
                  <a:lnTo>
                    <a:pt x="185407" y="275526"/>
                  </a:lnTo>
                  <a:lnTo>
                    <a:pt x="150888" y="270675"/>
                  </a:lnTo>
                  <a:lnTo>
                    <a:pt x="119100" y="269341"/>
                  </a:lnTo>
                  <a:lnTo>
                    <a:pt x="190550" y="118300"/>
                  </a:lnTo>
                  <a:lnTo>
                    <a:pt x="191223" y="112242"/>
                  </a:lnTo>
                  <a:lnTo>
                    <a:pt x="195160" y="76250"/>
                  </a:lnTo>
                  <a:lnTo>
                    <a:pt x="184264" y="47637"/>
                  </a:lnTo>
                  <a:lnTo>
                    <a:pt x="180797" y="38544"/>
                  </a:lnTo>
                  <a:lnTo>
                    <a:pt x="151358" y="11150"/>
                  </a:lnTo>
                  <a:lnTo>
                    <a:pt x="140906" y="8293"/>
                  </a:lnTo>
                  <a:lnTo>
                    <a:pt x="140906" y="79946"/>
                  </a:lnTo>
                  <a:lnTo>
                    <a:pt x="138379" y="92519"/>
                  </a:lnTo>
                  <a:lnTo>
                    <a:pt x="131445" y="102781"/>
                  </a:lnTo>
                  <a:lnTo>
                    <a:pt x="121183" y="109702"/>
                  </a:lnTo>
                  <a:lnTo>
                    <a:pt x="108610" y="112242"/>
                  </a:lnTo>
                  <a:lnTo>
                    <a:pt x="96037" y="109702"/>
                  </a:lnTo>
                  <a:lnTo>
                    <a:pt x="85763" y="102781"/>
                  </a:lnTo>
                  <a:lnTo>
                    <a:pt x="78841" y="92519"/>
                  </a:lnTo>
                  <a:lnTo>
                    <a:pt x="76301" y="79946"/>
                  </a:lnTo>
                  <a:lnTo>
                    <a:pt x="78841" y="67373"/>
                  </a:lnTo>
                  <a:lnTo>
                    <a:pt x="85763" y="57099"/>
                  </a:lnTo>
                  <a:lnTo>
                    <a:pt x="96037" y="50177"/>
                  </a:lnTo>
                  <a:lnTo>
                    <a:pt x="108610" y="47637"/>
                  </a:lnTo>
                  <a:lnTo>
                    <a:pt x="121183" y="50177"/>
                  </a:lnTo>
                  <a:lnTo>
                    <a:pt x="131445" y="57099"/>
                  </a:lnTo>
                  <a:lnTo>
                    <a:pt x="138379" y="67373"/>
                  </a:lnTo>
                  <a:lnTo>
                    <a:pt x="140906" y="79946"/>
                  </a:lnTo>
                  <a:lnTo>
                    <a:pt x="140906" y="8293"/>
                  </a:lnTo>
                  <a:lnTo>
                    <a:pt x="110718" y="25"/>
                  </a:lnTo>
                  <a:lnTo>
                    <a:pt x="109308" y="0"/>
                  </a:lnTo>
                  <a:lnTo>
                    <a:pt x="106502" y="25"/>
                  </a:lnTo>
                  <a:lnTo>
                    <a:pt x="65862" y="11150"/>
                  </a:lnTo>
                  <a:lnTo>
                    <a:pt x="36410" y="38544"/>
                  </a:lnTo>
                  <a:lnTo>
                    <a:pt x="22059" y="76250"/>
                  </a:lnTo>
                  <a:lnTo>
                    <a:pt x="26670" y="118300"/>
                  </a:lnTo>
                  <a:lnTo>
                    <a:pt x="98107" y="269341"/>
                  </a:lnTo>
                  <a:lnTo>
                    <a:pt x="66332" y="270675"/>
                  </a:lnTo>
                  <a:lnTo>
                    <a:pt x="31800" y="275526"/>
                  </a:lnTo>
                  <a:lnTo>
                    <a:pt x="8534" y="282714"/>
                  </a:lnTo>
                  <a:lnTo>
                    <a:pt x="0" y="291503"/>
                  </a:lnTo>
                  <a:lnTo>
                    <a:pt x="8534" y="300316"/>
                  </a:lnTo>
                  <a:lnTo>
                    <a:pt x="31800" y="307505"/>
                  </a:lnTo>
                  <a:lnTo>
                    <a:pt x="66332" y="312343"/>
                  </a:lnTo>
                  <a:lnTo>
                    <a:pt x="108610" y="314121"/>
                  </a:lnTo>
                  <a:lnTo>
                    <a:pt x="150888" y="312343"/>
                  </a:lnTo>
                  <a:lnTo>
                    <a:pt x="185407" y="307505"/>
                  </a:lnTo>
                  <a:lnTo>
                    <a:pt x="197866" y="303657"/>
                  </a:lnTo>
                  <a:lnTo>
                    <a:pt x="208686" y="300316"/>
                  </a:lnTo>
                  <a:lnTo>
                    <a:pt x="217220" y="2915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070899" y="7736811"/>
            <a:ext cx="479425" cy="479425"/>
            <a:chOff x="1070899" y="7736811"/>
            <a:chExt cx="479425" cy="479425"/>
          </a:xfrm>
        </p:grpSpPr>
        <p:sp>
          <p:nvSpPr>
            <p:cNvPr id="11" name="object 11"/>
            <p:cNvSpPr/>
            <p:nvPr/>
          </p:nvSpPr>
          <p:spPr>
            <a:xfrm>
              <a:off x="1070899" y="7736811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084" y="0"/>
                  </a:moveTo>
                  <a:lnTo>
                    <a:pt x="0" y="0"/>
                  </a:lnTo>
                  <a:lnTo>
                    <a:pt x="0" y="479095"/>
                  </a:lnTo>
                  <a:lnTo>
                    <a:pt x="479084" y="479095"/>
                  </a:lnTo>
                  <a:lnTo>
                    <a:pt x="479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43564" y="7819301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14744" y="131516"/>
                  </a:lnTo>
                  <a:lnTo>
                    <a:pt x="5017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4" y="182321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222328"/>
                  </a:lnTo>
                  <a:lnTo>
                    <a:pt x="129747" y="200860"/>
                  </a:lnTo>
                  <a:lnTo>
                    <a:pt x="119016" y="182321"/>
                  </a:lnTo>
                  <a:lnTo>
                    <a:pt x="103106" y="167870"/>
                  </a:lnTo>
                  <a:lnTo>
                    <a:pt x="83578" y="15866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6" y="131516"/>
                  </a:lnTo>
                  <a:lnTo>
                    <a:pt x="133744" y="91515"/>
                  </a:lnTo>
                  <a:lnTo>
                    <a:pt x="133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8087" y="7898094"/>
              <a:ext cx="129221" cy="8715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243564" y="7819301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4016" y="112981"/>
                  </a:lnTo>
                  <a:lnTo>
                    <a:pt x="14745" y="131516"/>
                  </a:lnTo>
                  <a:lnTo>
                    <a:pt x="30654" y="145964"/>
                  </a:lnTo>
                  <a:lnTo>
                    <a:pt x="5018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5" y="182317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303655"/>
                  </a:lnTo>
                  <a:lnTo>
                    <a:pt x="10470" y="303655"/>
                  </a:lnTo>
                  <a:lnTo>
                    <a:pt x="10501" y="222328"/>
                  </a:lnTo>
                  <a:lnTo>
                    <a:pt x="35965" y="176831"/>
                  </a:lnTo>
                  <a:lnTo>
                    <a:pt x="58448" y="167136"/>
                  </a:lnTo>
                  <a:lnTo>
                    <a:pt x="61987" y="162403"/>
                  </a:lnTo>
                  <a:lnTo>
                    <a:pt x="61987" y="151440"/>
                  </a:lnTo>
                  <a:lnTo>
                    <a:pt x="58448" y="146697"/>
                  </a:lnTo>
                  <a:lnTo>
                    <a:pt x="53171" y="145136"/>
                  </a:lnTo>
                  <a:lnTo>
                    <a:pt x="35965" y="137006"/>
                  </a:lnTo>
                  <a:lnTo>
                    <a:pt x="22494" y="124566"/>
                  </a:lnTo>
                  <a:lnTo>
                    <a:pt x="13691" y="108993"/>
                  </a:lnTo>
                  <a:lnTo>
                    <a:pt x="10501" y="91515"/>
                  </a:lnTo>
                  <a:lnTo>
                    <a:pt x="10470" y="10470"/>
                  </a:lnTo>
                  <a:lnTo>
                    <a:pt x="133755" y="10470"/>
                  </a:lnTo>
                  <a:lnTo>
                    <a:pt x="133755" y="0"/>
                  </a:lnTo>
                  <a:close/>
                </a:path>
                <a:path w="133984" h="314325">
                  <a:moveTo>
                    <a:pt x="133755" y="10470"/>
                  </a:moveTo>
                  <a:lnTo>
                    <a:pt x="123284" y="10470"/>
                  </a:lnTo>
                  <a:lnTo>
                    <a:pt x="123264" y="91515"/>
                  </a:lnTo>
                  <a:lnTo>
                    <a:pt x="120068" y="108993"/>
                  </a:lnTo>
                  <a:lnTo>
                    <a:pt x="111262" y="124566"/>
                  </a:lnTo>
                  <a:lnTo>
                    <a:pt x="97789" y="137006"/>
                  </a:lnTo>
                  <a:lnTo>
                    <a:pt x="80583" y="145136"/>
                  </a:lnTo>
                  <a:lnTo>
                    <a:pt x="75306" y="146697"/>
                  </a:lnTo>
                  <a:lnTo>
                    <a:pt x="71767" y="151440"/>
                  </a:lnTo>
                  <a:lnTo>
                    <a:pt x="71767" y="162403"/>
                  </a:lnTo>
                  <a:lnTo>
                    <a:pt x="75306" y="167136"/>
                  </a:lnTo>
                  <a:lnTo>
                    <a:pt x="80583" y="168706"/>
                  </a:lnTo>
                  <a:lnTo>
                    <a:pt x="97789" y="176831"/>
                  </a:lnTo>
                  <a:lnTo>
                    <a:pt x="111262" y="189269"/>
                  </a:lnTo>
                  <a:lnTo>
                    <a:pt x="120068" y="204844"/>
                  </a:lnTo>
                  <a:lnTo>
                    <a:pt x="123264" y="222328"/>
                  </a:lnTo>
                  <a:lnTo>
                    <a:pt x="123284" y="303655"/>
                  </a:lnTo>
                  <a:lnTo>
                    <a:pt x="133755" y="303655"/>
                  </a:lnTo>
                  <a:lnTo>
                    <a:pt x="133755" y="222328"/>
                  </a:lnTo>
                  <a:lnTo>
                    <a:pt x="129743" y="200855"/>
                  </a:lnTo>
                  <a:lnTo>
                    <a:pt x="119012" y="182317"/>
                  </a:lnTo>
                  <a:lnTo>
                    <a:pt x="103105" y="167869"/>
                  </a:lnTo>
                  <a:lnTo>
                    <a:pt x="83578" y="15866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2" y="131516"/>
                  </a:lnTo>
                  <a:lnTo>
                    <a:pt x="133744" y="91515"/>
                  </a:lnTo>
                  <a:lnTo>
                    <a:pt x="133755" y="104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08506" y="7997069"/>
              <a:ext cx="7620" cy="19050"/>
            </a:xfrm>
            <a:custGeom>
              <a:avLst/>
              <a:gdLst/>
              <a:ahLst/>
              <a:cxnLst/>
              <a:rect l="l" t="t" r="r" b="b"/>
              <a:pathLst>
                <a:path w="7619" h="19050">
                  <a:moveTo>
                    <a:pt x="4406" y="15189"/>
                  </a:moveTo>
                  <a:lnTo>
                    <a:pt x="3429" y="14185"/>
                  </a:lnTo>
                  <a:lnTo>
                    <a:pt x="990" y="14185"/>
                  </a:lnTo>
                  <a:lnTo>
                    <a:pt x="0" y="15189"/>
                  </a:lnTo>
                  <a:lnTo>
                    <a:pt x="0" y="17614"/>
                  </a:lnTo>
                  <a:lnTo>
                    <a:pt x="990" y="18605"/>
                  </a:lnTo>
                  <a:lnTo>
                    <a:pt x="3429" y="18605"/>
                  </a:lnTo>
                  <a:lnTo>
                    <a:pt x="4406" y="17614"/>
                  </a:lnTo>
                  <a:lnTo>
                    <a:pt x="4406" y="16395"/>
                  </a:lnTo>
                  <a:lnTo>
                    <a:pt x="4406" y="15189"/>
                  </a:lnTo>
                  <a:close/>
                </a:path>
                <a:path w="7619" h="19050">
                  <a:moveTo>
                    <a:pt x="7416" y="1003"/>
                  </a:moveTo>
                  <a:lnTo>
                    <a:pt x="6426" y="0"/>
                  </a:lnTo>
                  <a:lnTo>
                    <a:pt x="3987" y="0"/>
                  </a:lnTo>
                  <a:lnTo>
                    <a:pt x="3009" y="1003"/>
                  </a:lnTo>
                  <a:lnTo>
                    <a:pt x="3009" y="3429"/>
                  </a:lnTo>
                  <a:lnTo>
                    <a:pt x="3987" y="4419"/>
                  </a:lnTo>
                  <a:lnTo>
                    <a:pt x="6426" y="4419"/>
                  </a:lnTo>
                  <a:lnTo>
                    <a:pt x="7416" y="3429"/>
                  </a:lnTo>
                  <a:lnTo>
                    <a:pt x="7416" y="2209"/>
                  </a:lnTo>
                  <a:lnTo>
                    <a:pt x="7416" y="1003"/>
                  </a:lnTo>
                  <a:close/>
                </a:path>
              </a:pathLst>
            </a:custGeom>
            <a:solidFill>
              <a:srgbClr val="202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070899" y="8562859"/>
            <a:ext cx="479425" cy="479425"/>
            <a:chOff x="1070899" y="8562859"/>
            <a:chExt cx="479425" cy="479425"/>
          </a:xfrm>
        </p:grpSpPr>
        <p:sp>
          <p:nvSpPr>
            <p:cNvPr id="17" name="object 17"/>
            <p:cNvSpPr/>
            <p:nvPr/>
          </p:nvSpPr>
          <p:spPr>
            <a:xfrm>
              <a:off x="1070899" y="8562859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084" y="0"/>
                  </a:moveTo>
                  <a:lnTo>
                    <a:pt x="0" y="0"/>
                  </a:lnTo>
                  <a:lnTo>
                    <a:pt x="0" y="479095"/>
                  </a:lnTo>
                  <a:lnTo>
                    <a:pt x="479084" y="479095"/>
                  </a:lnTo>
                  <a:lnTo>
                    <a:pt x="479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43564" y="8645338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14744" y="131516"/>
                  </a:lnTo>
                  <a:lnTo>
                    <a:pt x="5017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4" y="182317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222328"/>
                  </a:lnTo>
                  <a:lnTo>
                    <a:pt x="129747" y="200855"/>
                  </a:lnTo>
                  <a:lnTo>
                    <a:pt x="119016" y="182317"/>
                  </a:lnTo>
                  <a:lnTo>
                    <a:pt x="103106" y="167869"/>
                  </a:lnTo>
                  <a:lnTo>
                    <a:pt x="83578" y="15866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6" y="131516"/>
                  </a:lnTo>
                  <a:lnTo>
                    <a:pt x="133744" y="91515"/>
                  </a:lnTo>
                  <a:lnTo>
                    <a:pt x="133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3564" y="8890242"/>
              <a:ext cx="133765" cy="6922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243564" y="8645338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4016" y="112981"/>
                  </a:lnTo>
                  <a:lnTo>
                    <a:pt x="14745" y="131516"/>
                  </a:lnTo>
                  <a:lnTo>
                    <a:pt x="30654" y="145964"/>
                  </a:lnTo>
                  <a:lnTo>
                    <a:pt x="5018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5" y="182317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303655"/>
                  </a:lnTo>
                  <a:lnTo>
                    <a:pt x="10470" y="303655"/>
                  </a:lnTo>
                  <a:lnTo>
                    <a:pt x="10501" y="222328"/>
                  </a:lnTo>
                  <a:lnTo>
                    <a:pt x="35965" y="176831"/>
                  </a:lnTo>
                  <a:lnTo>
                    <a:pt x="58448" y="167136"/>
                  </a:lnTo>
                  <a:lnTo>
                    <a:pt x="61987" y="162403"/>
                  </a:lnTo>
                  <a:lnTo>
                    <a:pt x="61979" y="151429"/>
                  </a:lnTo>
                  <a:lnTo>
                    <a:pt x="58448" y="146697"/>
                  </a:lnTo>
                  <a:lnTo>
                    <a:pt x="53148" y="145126"/>
                  </a:lnTo>
                  <a:lnTo>
                    <a:pt x="35960" y="137002"/>
                  </a:lnTo>
                  <a:lnTo>
                    <a:pt x="22493" y="124565"/>
                  </a:lnTo>
                  <a:lnTo>
                    <a:pt x="13691" y="108993"/>
                  </a:lnTo>
                  <a:lnTo>
                    <a:pt x="10501" y="91515"/>
                  </a:lnTo>
                  <a:lnTo>
                    <a:pt x="10470" y="10470"/>
                  </a:lnTo>
                  <a:lnTo>
                    <a:pt x="133755" y="10470"/>
                  </a:lnTo>
                  <a:lnTo>
                    <a:pt x="133755" y="0"/>
                  </a:lnTo>
                  <a:close/>
                </a:path>
                <a:path w="133984" h="314325">
                  <a:moveTo>
                    <a:pt x="133755" y="10470"/>
                  </a:moveTo>
                  <a:lnTo>
                    <a:pt x="123284" y="10470"/>
                  </a:lnTo>
                  <a:lnTo>
                    <a:pt x="123264" y="91515"/>
                  </a:lnTo>
                  <a:lnTo>
                    <a:pt x="120068" y="108993"/>
                  </a:lnTo>
                  <a:lnTo>
                    <a:pt x="111263" y="124566"/>
                  </a:lnTo>
                  <a:lnTo>
                    <a:pt x="97789" y="137006"/>
                  </a:lnTo>
                  <a:lnTo>
                    <a:pt x="80569" y="145136"/>
                  </a:lnTo>
                  <a:lnTo>
                    <a:pt x="75317" y="146697"/>
                  </a:lnTo>
                  <a:lnTo>
                    <a:pt x="71767" y="151429"/>
                  </a:lnTo>
                  <a:lnTo>
                    <a:pt x="71767" y="162403"/>
                  </a:lnTo>
                  <a:lnTo>
                    <a:pt x="75317" y="167136"/>
                  </a:lnTo>
                  <a:lnTo>
                    <a:pt x="80594" y="168706"/>
                  </a:lnTo>
                  <a:lnTo>
                    <a:pt x="97794" y="176831"/>
                  </a:lnTo>
                  <a:lnTo>
                    <a:pt x="111263" y="189269"/>
                  </a:lnTo>
                  <a:lnTo>
                    <a:pt x="120068" y="204844"/>
                  </a:lnTo>
                  <a:lnTo>
                    <a:pt x="123264" y="222328"/>
                  </a:lnTo>
                  <a:lnTo>
                    <a:pt x="123284" y="303655"/>
                  </a:lnTo>
                  <a:lnTo>
                    <a:pt x="133755" y="303655"/>
                  </a:lnTo>
                  <a:lnTo>
                    <a:pt x="133755" y="222328"/>
                  </a:lnTo>
                  <a:lnTo>
                    <a:pt x="129743" y="200855"/>
                  </a:lnTo>
                  <a:lnTo>
                    <a:pt x="119012" y="182317"/>
                  </a:lnTo>
                  <a:lnTo>
                    <a:pt x="103105" y="167869"/>
                  </a:lnTo>
                  <a:lnTo>
                    <a:pt x="83578" y="15866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2" y="131516"/>
                  </a:lnTo>
                  <a:lnTo>
                    <a:pt x="133744" y="91515"/>
                  </a:lnTo>
                  <a:lnTo>
                    <a:pt x="133755" y="104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2754261" y="9893866"/>
            <a:ext cx="3215640" cy="689610"/>
            <a:chOff x="2754261" y="9893866"/>
            <a:chExt cx="3215640" cy="689610"/>
          </a:xfrm>
        </p:grpSpPr>
        <p:sp>
          <p:nvSpPr>
            <p:cNvPr id="22" name="object 22"/>
            <p:cNvSpPr/>
            <p:nvPr/>
          </p:nvSpPr>
          <p:spPr>
            <a:xfrm>
              <a:off x="2789862" y="9893866"/>
              <a:ext cx="3036570" cy="471805"/>
            </a:xfrm>
            <a:custGeom>
              <a:avLst/>
              <a:gdLst/>
              <a:ahLst/>
              <a:cxnLst/>
              <a:rect l="l" t="t" r="r" b="b"/>
              <a:pathLst>
                <a:path w="3036570" h="471804">
                  <a:moveTo>
                    <a:pt x="3036556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3036556" y="471189"/>
                  </a:lnTo>
                  <a:lnTo>
                    <a:pt x="3036556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759497" y="9930514"/>
              <a:ext cx="3036570" cy="471805"/>
            </a:xfrm>
            <a:custGeom>
              <a:avLst/>
              <a:gdLst/>
              <a:ahLst/>
              <a:cxnLst/>
              <a:rect l="l" t="t" r="r" b="b"/>
              <a:pathLst>
                <a:path w="3036570" h="471804">
                  <a:moveTo>
                    <a:pt x="3036556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3036556" y="471189"/>
                  </a:lnTo>
                  <a:lnTo>
                    <a:pt x="30365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759497" y="9930514"/>
              <a:ext cx="3036570" cy="471805"/>
            </a:xfrm>
            <a:custGeom>
              <a:avLst/>
              <a:gdLst/>
              <a:ahLst/>
              <a:cxnLst/>
              <a:rect l="l" t="t" r="r" b="b"/>
              <a:pathLst>
                <a:path w="3036570" h="471804">
                  <a:moveTo>
                    <a:pt x="3036556" y="471189"/>
                  </a:moveTo>
                  <a:lnTo>
                    <a:pt x="0" y="471189"/>
                  </a:lnTo>
                  <a:lnTo>
                    <a:pt x="0" y="0"/>
                  </a:lnTo>
                  <a:lnTo>
                    <a:pt x="3036556" y="0"/>
                  </a:lnTo>
                  <a:lnTo>
                    <a:pt x="3036556" y="471189"/>
                  </a:lnTo>
                  <a:close/>
                </a:path>
              </a:pathLst>
            </a:custGeom>
            <a:ln w="10470">
              <a:solidFill>
                <a:srgbClr val="D2D2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07564" y="10321098"/>
              <a:ext cx="262255" cy="262255"/>
            </a:xfrm>
            <a:custGeom>
              <a:avLst/>
              <a:gdLst/>
              <a:ahLst/>
              <a:cxnLst/>
              <a:rect l="l" t="t" r="r" b="b"/>
              <a:pathLst>
                <a:path w="262254" h="262254">
                  <a:moveTo>
                    <a:pt x="0" y="0"/>
                  </a:moveTo>
                  <a:lnTo>
                    <a:pt x="109902" y="261782"/>
                  </a:lnTo>
                  <a:lnTo>
                    <a:pt x="133912" y="171272"/>
                  </a:lnTo>
                  <a:lnTo>
                    <a:pt x="222621" y="259981"/>
                  </a:lnTo>
                  <a:lnTo>
                    <a:pt x="259981" y="222621"/>
                  </a:lnTo>
                  <a:lnTo>
                    <a:pt x="171272" y="133912"/>
                  </a:lnTo>
                  <a:lnTo>
                    <a:pt x="261772" y="109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2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191200" y="672619"/>
            <a:ext cx="194056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i="1" spc="285" dirty="0">
                <a:solidFill>
                  <a:srgbClr val="202B7D"/>
                </a:solidFill>
                <a:latin typeface="Trebuchet MS"/>
                <a:cs typeface="Trebuchet MS"/>
              </a:rPr>
              <a:t>fas</a:t>
            </a:r>
            <a:r>
              <a:rPr sz="1950" i="1" spc="-19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1950" i="1" spc="290" dirty="0">
                <a:solidFill>
                  <a:srgbClr val="202B7D"/>
                </a:solidFill>
                <a:latin typeface="Trebuchet MS"/>
                <a:cs typeface="Trebuchet MS"/>
              </a:rPr>
              <a:t>tbank.am 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405124" y="9819444"/>
            <a:ext cx="2510790" cy="36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00"/>
              </a:lnSpc>
            </a:pPr>
            <a:r>
              <a:rPr sz="2300" spc="110" dirty="0">
                <a:solidFill>
                  <a:srgbClr val="202B7D"/>
                </a:solidFill>
                <a:latin typeface="Trebuchet MS"/>
                <a:cs typeface="Trebuchet MS"/>
              </a:rPr>
              <a:t>+374</a:t>
            </a:r>
            <a:r>
              <a:rPr sz="2300" spc="1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202B7D"/>
                </a:solidFill>
                <a:latin typeface="Trebuchet MS"/>
                <a:cs typeface="Trebuchet MS"/>
              </a:rPr>
              <a:t>(98)</a:t>
            </a:r>
            <a:r>
              <a:rPr sz="2300" spc="1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spc="120" dirty="0">
                <a:solidFill>
                  <a:srgbClr val="202B7D"/>
                </a:solidFill>
                <a:latin typeface="Trebuchet MS"/>
                <a:cs typeface="Trebuchet MS"/>
              </a:rPr>
              <a:t>908</a:t>
            </a:r>
            <a:r>
              <a:rPr sz="2300" spc="20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spc="105" dirty="0">
                <a:solidFill>
                  <a:srgbClr val="202B7D"/>
                </a:solidFill>
                <a:latin typeface="Trebuchet MS"/>
                <a:cs typeface="Trebuchet MS"/>
              </a:rPr>
              <a:t>908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20"/>
              </a:lnSpc>
            </a:pPr>
            <a:r>
              <a:rPr spc="85" dirty="0"/>
              <a:t>Իմանալ</a:t>
            </a:r>
            <a:r>
              <a:rPr spc="-60" dirty="0"/>
              <a:t> </a:t>
            </a:r>
            <a:r>
              <a:rPr spc="90" dirty="0"/>
              <a:t>ավելին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8546" y="1138164"/>
            <a:ext cx="14137640" cy="9032240"/>
          </a:xfrm>
          <a:custGeom>
            <a:avLst/>
            <a:gdLst/>
            <a:ahLst/>
            <a:cxnLst/>
            <a:rect l="l" t="t" r="r" b="b"/>
            <a:pathLst>
              <a:path w="14137640" h="9032240">
                <a:moveTo>
                  <a:pt x="14137475" y="0"/>
                </a:moveTo>
                <a:lnTo>
                  <a:pt x="0" y="0"/>
                </a:lnTo>
                <a:lnTo>
                  <a:pt x="0" y="9032217"/>
                </a:lnTo>
                <a:lnTo>
                  <a:pt x="14137475" y="9032217"/>
                </a:lnTo>
                <a:lnTo>
                  <a:pt x="14137475" y="0"/>
                </a:lnTo>
                <a:close/>
              </a:path>
            </a:pathLst>
          </a:custGeom>
          <a:solidFill>
            <a:srgbClr val="202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08826" y="2276349"/>
            <a:ext cx="9591372" cy="675584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67808" y="2060478"/>
            <a:ext cx="6946265" cy="648090"/>
          </a:xfrm>
          <a:prstGeom prst="rect">
            <a:avLst/>
          </a:prstGeom>
        </p:spPr>
        <p:txBody>
          <a:bodyPr vert="horz" wrap="square" lIns="0" tIns="10842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hy-AM" sz="3500" dirty="0"/>
              <a:t>«ՆԱՐԵ ՊԼՅՈՒՍ» ՍՊԸ</a:t>
            </a:r>
            <a:endParaRPr sz="3500" dirty="0"/>
          </a:p>
        </p:txBody>
      </p:sp>
      <p:sp>
        <p:nvSpPr>
          <p:cNvPr id="5" name="object 5"/>
          <p:cNvSpPr txBox="1"/>
          <p:nvPr/>
        </p:nvSpPr>
        <p:spPr>
          <a:xfrm>
            <a:off x="16405124" y="9798257"/>
            <a:ext cx="251079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110" dirty="0">
                <a:solidFill>
                  <a:srgbClr val="202B7D"/>
                </a:solidFill>
                <a:latin typeface="Trebuchet MS"/>
                <a:cs typeface="Trebuchet MS"/>
              </a:rPr>
              <a:t>+374</a:t>
            </a:r>
            <a:r>
              <a:rPr sz="2300" spc="1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202B7D"/>
                </a:solidFill>
                <a:latin typeface="Trebuchet MS"/>
                <a:cs typeface="Trebuchet MS"/>
              </a:rPr>
              <a:t>(96)</a:t>
            </a:r>
            <a:r>
              <a:rPr sz="2300" spc="1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spc="120" dirty="0">
                <a:solidFill>
                  <a:srgbClr val="202B7D"/>
                </a:solidFill>
                <a:latin typeface="Trebuchet MS"/>
                <a:cs typeface="Trebuchet MS"/>
              </a:rPr>
              <a:t>738</a:t>
            </a:r>
            <a:r>
              <a:rPr sz="2300" spc="20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spc="105" dirty="0">
                <a:solidFill>
                  <a:srgbClr val="202B7D"/>
                </a:solidFill>
                <a:latin typeface="Trebuchet MS"/>
                <a:cs typeface="Trebuchet MS"/>
              </a:rPr>
              <a:t>888</a:t>
            </a:r>
            <a:endParaRPr sz="23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70899" y="6447772"/>
            <a:ext cx="479425" cy="479425"/>
            <a:chOff x="1070899" y="6447772"/>
            <a:chExt cx="479425" cy="479425"/>
          </a:xfrm>
        </p:grpSpPr>
        <p:sp>
          <p:nvSpPr>
            <p:cNvPr id="7" name="object 7"/>
            <p:cNvSpPr/>
            <p:nvPr/>
          </p:nvSpPr>
          <p:spPr>
            <a:xfrm>
              <a:off x="1070899" y="6447772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084" y="0"/>
                  </a:moveTo>
                  <a:lnTo>
                    <a:pt x="0" y="0"/>
                  </a:lnTo>
                  <a:lnTo>
                    <a:pt x="0" y="479095"/>
                  </a:lnTo>
                  <a:lnTo>
                    <a:pt x="479084" y="479095"/>
                  </a:lnTo>
                  <a:lnTo>
                    <a:pt x="479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3867" y="6564135"/>
              <a:ext cx="91672" cy="9166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201826" y="6530269"/>
              <a:ext cx="217804" cy="314325"/>
            </a:xfrm>
            <a:custGeom>
              <a:avLst/>
              <a:gdLst/>
              <a:ahLst/>
              <a:cxnLst/>
              <a:rect l="l" t="t" r="r" b="b"/>
              <a:pathLst>
                <a:path w="217805" h="314325">
                  <a:moveTo>
                    <a:pt x="217220" y="291503"/>
                  </a:moveTo>
                  <a:lnTo>
                    <a:pt x="208686" y="282714"/>
                  </a:lnTo>
                  <a:lnTo>
                    <a:pt x="202984" y="280962"/>
                  </a:lnTo>
                  <a:lnTo>
                    <a:pt x="202984" y="291503"/>
                  </a:lnTo>
                  <a:lnTo>
                    <a:pt x="190271" y="295605"/>
                  </a:lnTo>
                  <a:lnTo>
                    <a:pt x="170129" y="299542"/>
                  </a:lnTo>
                  <a:lnTo>
                    <a:pt x="142824" y="302488"/>
                  </a:lnTo>
                  <a:lnTo>
                    <a:pt x="108610" y="303657"/>
                  </a:lnTo>
                  <a:lnTo>
                    <a:pt x="74396" y="302488"/>
                  </a:lnTo>
                  <a:lnTo>
                    <a:pt x="47091" y="299542"/>
                  </a:lnTo>
                  <a:lnTo>
                    <a:pt x="26949" y="295605"/>
                  </a:lnTo>
                  <a:lnTo>
                    <a:pt x="14236" y="291503"/>
                  </a:lnTo>
                  <a:lnTo>
                    <a:pt x="26949" y="287413"/>
                  </a:lnTo>
                  <a:lnTo>
                    <a:pt x="47091" y="283489"/>
                  </a:lnTo>
                  <a:lnTo>
                    <a:pt x="74396" y="280530"/>
                  </a:lnTo>
                  <a:lnTo>
                    <a:pt x="102946" y="279577"/>
                  </a:lnTo>
                  <a:lnTo>
                    <a:pt x="108610" y="291515"/>
                  </a:lnTo>
                  <a:lnTo>
                    <a:pt x="114261" y="279577"/>
                  </a:lnTo>
                  <a:lnTo>
                    <a:pt x="142824" y="280530"/>
                  </a:lnTo>
                  <a:lnTo>
                    <a:pt x="170129" y="283489"/>
                  </a:lnTo>
                  <a:lnTo>
                    <a:pt x="190271" y="287413"/>
                  </a:lnTo>
                  <a:lnTo>
                    <a:pt x="202984" y="291503"/>
                  </a:lnTo>
                  <a:lnTo>
                    <a:pt x="202984" y="280962"/>
                  </a:lnTo>
                  <a:lnTo>
                    <a:pt x="197878" y="279374"/>
                  </a:lnTo>
                  <a:lnTo>
                    <a:pt x="185407" y="275526"/>
                  </a:lnTo>
                  <a:lnTo>
                    <a:pt x="150888" y="270675"/>
                  </a:lnTo>
                  <a:lnTo>
                    <a:pt x="119100" y="269341"/>
                  </a:lnTo>
                  <a:lnTo>
                    <a:pt x="190550" y="118300"/>
                  </a:lnTo>
                  <a:lnTo>
                    <a:pt x="191223" y="112242"/>
                  </a:lnTo>
                  <a:lnTo>
                    <a:pt x="195160" y="76250"/>
                  </a:lnTo>
                  <a:lnTo>
                    <a:pt x="184264" y="47637"/>
                  </a:lnTo>
                  <a:lnTo>
                    <a:pt x="180797" y="38544"/>
                  </a:lnTo>
                  <a:lnTo>
                    <a:pt x="151358" y="11150"/>
                  </a:lnTo>
                  <a:lnTo>
                    <a:pt x="140906" y="8293"/>
                  </a:lnTo>
                  <a:lnTo>
                    <a:pt x="140906" y="79946"/>
                  </a:lnTo>
                  <a:lnTo>
                    <a:pt x="138379" y="92519"/>
                  </a:lnTo>
                  <a:lnTo>
                    <a:pt x="131445" y="102781"/>
                  </a:lnTo>
                  <a:lnTo>
                    <a:pt x="121183" y="109702"/>
                  </a:lnTo>
                  <a:lnTo>
                    <a:pt x="108610" y="112242"/>
                  </a:lnTo>
                  <a:lnTo>
                    <a:pt x="96037" y="109702"/>
                  </a:lnTo>
                  <a:lnTo>
                    <a:pt x="85763" y="102781"/>
                  </a:lnTo>
                  <a:lnTo>
                    <a:pt x="78841" y="92519"/>
                  </a:lnTo>
                  <a:lnTo>
                    <a:pt x="76301" y="79946"/>
                  </a:lnTo>
                  <a:lnTo>
                    <a:pt x="78841" y="67373"/>
                  </a:lnTo>
                  <a:lnTo>
                    <a:pt x="85763" y="57099"/>
                  </a:lnTo>
                  <a:lnTo>
                    <a:pt x="96037" y="50177"/>
                  </a:lnTo>
                  <a:lnTo>
                    <a:pt x="108610" y="47637"/>
                  </a:lnTo>
                  <a:lnTo>
                    <a:pt x="121183" y="50177"/>
                  </a:lnTo>
                  <a:lnTo>
                    <a:pt x="131445" y="57099"/>
                  </a:lnTo>
                  <a:lnTo>
                    <a:pt x="138379" y="67373"/>
                  </a:lnTo>
                  <a:lnTo>
                    <a:pt x="140906" y="79946"/>
                  </a:lnTo>
                  <a:lnTo>
                    <a:pt x="140906" y="8293"/>
                  </a:lnTo>
                  <a:lnTo>
                    <a:pt x="110718" y="25"/>
                  </a:lnTo>
                  <a:lnTo>
                    <a:pt x="109308" y="0"/>
                  </a:lnTo>
                  <a:lnTo>
                    <a:pt x="106502" y="25"/>
                  </a:lnTo>
                  <a:lnTo>
                    <a:pt x="65862" y="11150"/>
                  </a:lnTo>
                  <a:lnTo>
                    <a:pt x="36410" y="38544"/>
                  </a:lnTo>
                  <a:lnTo>
                    <a:pt x="22059" y="76250"/>
                  </a:lnTo>
                  <a:lnTo>
                    <a:pt x="26670" y="118300"/>
                  </a:lnTo>
                  <a:lnTo>
                    <a:pt x="98107" y="269341"/>
                  </a:lnTo>
                  <a:lnTo>
                    <a:pt x="66332" y="270675"/>
                  </a:lnTo>
                  <a:lnTo>
                    <a:pt x="31800" y="275526"/>
                  </a:lnTo>
                  <a:lnTo>
                    <a:pt x="8534" y="282714"/>
                  </a:lnTo>
                  <a:lnTo>
                    <a:pt x="0" y="291503"/>
                  </a:lnTo>
                  <a:lnTo>
                    <a:pt x="8534" y="300316"/>
                  </a:lnTo>
                  <a:lnTo>
                    <a:pt x="31800" y="307505"/>
                  </a:lnTo>
                  <a:lnTo>
                    <a:pt x="66332" y="312343"/>
                  </a:lnTo>
                  <a:lnTo>
                    <a:pt x="108610" y="314121"/>
                  </a:lnTo>
                  <a:lnTo>
                    <a:pt x="150888" y="312343"/>
                  </a:lnTo>
                  <a:lnTo>
                    <a:pt x="185407" y="307505"/>
                  </a:lnTo>
                  <a:lnTo>
                    <a:pt x="197866" y="303657"/>
                  </a:lnTo>
                  <a:lnTo>
                    <a:pt x="208686" y="300316"/>
                  </a:lnTo>
                  <a:lnTo>
                    <a:pt x="217220" y="2915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070899" y="7736811"/>
            <a:ext cx="479425" cy="479425"/>
            <a:chOff x="1070899" y="7736811"/>
            <a:chExt cx="479425" cy="479425"/>
          </a:xfrm>
        </p:grpSpPr>
        <p:sp>
          <p:nvSpPr>
            <p:cNvPr id="11" name="object 11"/>
            <p:cNvSpPr/>
            <p:nvPr/>
          </p:nvSpPr>
          <p:spPr>
            <a:xfrm>
              <a:off x="1070899" y="7736811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084" y="0"/>
                  </a:moveTo>
                  <a:lnTo>
                    <a:pt x="0" y="0"/>
                  </a:lnTo>
                  <a:lnTo>
                    <a:pt x="0" y="479095"/>
                  </a:lnTo>
                  <a:lnTo>
                    <a:pt x="479084" y="479095"/>
                  </a:lnTo>
                  <a:lnTo>
                    <a:pt x="479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43564" y="7819301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14744" y="131516"/>
                  </a:lnTo>
                  <a:lnTo>
                    <a:pt x="5017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4" y="182321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222328"/>
                  </a:lnTo>
                  <a:lnTo>
                    <a:pt x="129747" y="200860"/>
                  </a:lnTo>
                  <a:lnTo>
                    <a:pt x="119016" y="182321"/>
                  </a:lnTo>
                  <a:lnTo>
                    <a:pt x="103106" y="167870"/>
                  </a:lnTo>
                  <a:lnTo>
                    <a:pt x="83578" y="15866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6" y="131516"/>
                  </a:lnTo>
                  <a:lnTo>
                    <a:pt x="133744" y="91515"/>
                  </a:lnTo>
                  <a:lnTo>
                    <a:pt x="133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8087" y="7898094"/>
              <a:ext cx="129221" cy="8715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243564" y="7819301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14739" y="131516"/>
                  </a:lnTo>
                  <a:lnTo>
                    <a:pt x="5017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39" y="182317"/>
                  </a:lnTo>
                  <a:lnTo>
                    <a:pt x="1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303655"/>
                  </a:lnTo>
                  <a:lnTo>
                    <a:pt x="10470" y="303655"/>
                  </a:lnTo>
                  <a:lnTo>
                    <a:pt x="10490" y="222328"/>
                  </a:lnTo>
                  <a:lnTo>
                    <a:pt x="35970" y="176831"/>
                  </a:lnTo>
                  <a:lnTo>
                    <a:pt x="58438" y="167136"/>
                  </a:lnTo>
                  <a:lnTo>
                    <a:pt x="61987" y="162403"/>
                  </a:lnTo>
                  <a:lnTo>
                    <a:pt x="61987" y="151440"/>
                  </a:lnTo>
                  <a:lnTo>
                    <a:pt x="58438" y="146697"/>
                  </a:lnTo>
                  <a:lnTo>
                    <a:pt x="53160" y="145136"/>
                  </a:lnTo>
                  <a:lnTo>
                    <a:pt x="35960" y="137006"/>
                  </a:lnTo>
                  <a:lnTo>
                    <a:pt x="22491" y="124566"/>
                  </a:lnTo>
                  <a:lnTo>
                    <a:pt x="13686" y="108993"/>
                  </a:lnTo>
                  <a:lnTo>
                    <a:pt x="10490" y="91515"/>
                  </a:lnTo>
                  <a:lnTo>
                    <a:pt x="10470" y="10470"/>
                  </a:lnTo>
                  <a:lnTo>
                    <a:pt x="133755" y="10470"/>
                  </a:lnTo>
                  <a:lnTo>
                    <a:pt x="133755" y="0"/>
                  </a:lnTo>
                  <a:close/>
                </a:path>
                <a:path w="133984" h="314325">
                  <a:moveTo>
                    <a:pt x="133755" y="10470"/>
                  </a:moveTo>
                  <a:lnTo>
                    <a:pt x="123284" y="10470"/>
                  </a:lnTo>
                  <a:lnTo>
                    <a:pt x="123253" y="91515"/>
                  </a:lnTo>
                  <a:lnTo>
                    <a:pt x="120063" y="108993"/>
                  </a:lnTo>
                  <a:lnTo>
                    <a:pt x="111262" y="124566"/>
                  </a:lnTo>
                  <a:lnTo>
                    <a:pt x="97793" y="137006"/>
                  </a:lnTo>
                  <a:lnTo>
                    <a:pt x="80594" y="145136"/>
                  </a:lnTo>
                  <a:lnTo>
                    <a:pt x="75317" y="146697"/>
                  </a:lnTo>
                  <a:lnTo>
                    <a:pt x="71767" y="151440"/>
                  </a:lnTo>
                  <a:lnTo>
                    <a:pt x="71767" y="162403"/>
                  </a:lnTo>
                  <a:lnTo>
                    <a:pt x="75317" y="167136"/>
                  </a:lnTo>
                  <a:lnTo>
                    <a:pt x="80583" y="168706"/>
                  </a:lnTo>
                  <a:lnTo>
                    <a:pt x="97794" y="176835"/>
                  </a:lnTo>
                  <a:lnTo>
                    <a:pt x="111263" y="189273"/>
                  </a:lnTo>
                  <a:lnTo>
                    <a:pt x="120064" y="204845"/>
                  </a:lnTo>
                  <a:lnTo>
                    <a:pt x="123253" y="222328"/>
                  </a:lnTo>
                  <a:lnTo>
                    <a:pt x="123284" y="303655"/>
                  </a:lnTo>
                  <a:lnTo>
                    <a:pt x="133755" y="303655"/>
                  </a:lnTo>
                  <a:lnTo>
                    <a:pt x="133734" y="222328"/>
                  </a:lnTo>
                  <a:lnTo>
                    <a:pt x="119010" y="182317"/>
                  </a:lnTo>
                  <a:lnTo>
                    <a:pt x="83578" y="15866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0" y="131516"/>
                  </a:lnTo>
                  <a:lnTo>
                    <a:pt x="133734" y="91515"/>
                  </a:lnTo>
                  <a:lnTo>
                    <a:pt x="133755" y="104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08506" y="7997069"/>
              <a:ext cx="7620" cy="19050"/>
            </a:xfrm>
            <a:custGeom>
              <a:avLst/>
              <a:gdLst/>
              <a:ahLst/>
              <a:cxnLst/>
              <a:rect l="l" t="t" r="r" b="b"/>
              <a:pathLst>
                <a:path w="7619" h="19050">
                  <a:moveTo>
                    <a:pt x="4406" y="15189"/>
                  </a:moveTo>
                  <a:lnTo>
                    <a:pt x="3429" y="14185"/>
                  </a:lnTo>
                  <a:lnTo>
                    <a:pt x="990" y="14185"/>
                  </a:lnTo>
                  <a:lnTo>
                    <a:pt x="0" y="15189"/>
                  </a:lnTo>
                  <a:lnTo>
                    <a:pt x="0" y="17614"/>
                  </a:lnTo>
                  <a:lnTo>
                    <a:pt x="990" y="18605"/>
                  </a:lnTo>
                  <a:lnTo>
                    <a:pt x="3429" y="18605"/>
                  </a:lnTo>
                  <a:lnTo>
                    <a:pt x="4406" y="17614"/>
                  </a:lnTo>
                  <a:lnTo>
                    <a:pt x="4406" y="16395"/>
                  </a:lnTo>
                  <a:lnTo>
                    <a:pt x="4406" y="15189"/>
                  </a:lnTo>
                  <a:close/>
                </a:path>
                <a:path w="7619" h="19050">
                  <a:moveTo>
                    <a:pt x="7416" y="1003"/>
                  </a:moveTo>
                  <a:lnTo>
                    <a:pt x="6426" y="0"/>
                  </a:lnTo>
                  <a:lnTo>
                    <a:pt x="3987" y="0"/>
                  </a:lnTo>
                  <a:lnTo>
                    <a:pt x="3009" y="1003"/>
                  </a:lnTo>
                  <a:lnTo>
                    <a:pt x="3009" y="3429"/>
                  </a:lnTo>
                  <a:lnTo>
                    <a:pt x="3987" y="4419"/>
                  </a:lnTo>
                  <a:lnTo>
                    <a:pt x="6426" y="4419"/>
                  </a:lnTo>
                  <a:lnTo>
                    <a:pt x="7416" y="3429"/>
                  </a:lnTo>
                  <a:lnTo>
                    <a:pt x="7416" y="2209"/>
                  </a:lnTo>
                  <a:lnTo>
                    <a:pt x="7416" y="1003"/>
                  </a:lnTo>
                  <a:close/>
                </a:path>
              </a:pathLst>
            </a:custGeom>
            <a:solidFill>
              <a:srgbClr val="202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070899" y="8562859"/>
            <a:ext cx="479425" cy="479425"/>
            <a:chOff x="1070899" y="8562859"/>
            <a:chExt cx="479425" cy="479425"/>
          </a:xfrm>
        </p:grpSpPr>
        <p:sp>
          <p:nvSpPr>
            <p:cNvPr id="17" name="object 17"/>
            <p:cNvSpPr/>
            <p:nvPr/>
          </p:nvSpPr>
          <p:spPr>
            <a:xfrm>
              <a:off x="1070899" y="8562859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084" y="0"/>
                  </a:moveTo>
                  <a:lnTo>
                    <a:pt x="0" y="0"/>
                  </a:lnTo>
                  <a:lnTo>
                    <a:pt x="0" y="479095"/>
                  </a:lnTo>
                  <a:lnTo>
                    <a:pt x="479084" y="479095"/>
                  </a:lnTo>
                  <a:lnTo>
                    <a:pt x="479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43564" y="8645338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14744" y="131516"/>
                  </a:lnTo>
                  <a:lnTo>
                    <a:pt x="5017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4" y="182317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222328"/>
                  </a:lnTo>
                  <a:lnTo>
                    <a:pt x="129747" y="200855"/>
                  </a:lnTo>
                  <a:lnTo>
                    <a:pt x="119016" y="182317"/>
                  </a:lnTo>
                  <a:lnTo>
                    <a:pt x="103106" y="167869"/>
                  </a:lnTo>
                  <a:lnTo>
                    <a:pt x="83578" y="15866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6" y="131516"/>
                  </a:lnTo>
                  <a:lnTo>
                    <a:pt x="133744" y="91515"/>
                  </a:lnTo>
                  <a:lnTo>
                    <a:pt x="133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3564" y="8890242"/>
              <a:ext cx="133765" cy="6922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243564" y="8645338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14739" y="131516"/>
                  </a:lnTo>
                  <a:lnTo>
                    <a:pt x="5017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39" y="182316"/>
                  </a:lnTo>
                  <a:lnTo>
                    <a:pt x="10" y="222317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303655"/>
                  </a:lnTo>
                  <a:lnTo>
                    <a:pt x="10470" y="303655"/>
                  </a:lnTo>
                  <a:lnTo>
                    <a:pt x="10490" y="222317"/>
                  </a:lnTo>
                  <a:lnTo>
                    <a:pt x="35956" y="176835"/>
                  </a:lnTo>
                  <a:lnTo>
                    <a:pt x="58438" y="167146"/>
                  </a:lnTo>
                  <a:lnTo>
                    <a:pt x="61987" y="162403"/>
                  </a:lnTo>
                  <a:lnTo>
                    <a:pt x="61987" y="151429"/>
                  </a:lnTo>
                  <a:lnTo>
                    <a:pt x="58438" y="146697"/>
                  </a:lnTo>
                  <a:lnTo>
                    <a:pt x="53138" y="145126"/>
                  </a:lnTo>
                  <a:lnTo>
                    <a:pt x="35956" y="137002"/>
                  </a:lnTo>
                  <a:lnTo>
                    <a:pt x="22490" y="124565"/>
                  </a:lnTo>
                  <a:lnTo>
                    <a:pt x="13686" y="108993"/>
                  </a:lnTo>
                  <a:lnTo>
                    <a:pt x="10490" y="91515"/>
                  </a:lnTo>
                  <a:lnTo>
                    <a:pt x="10470" y="10470"/>
                  </a:lnTo>
                  <a:lnTo>
                    <a:pt x="133755" y="10470"/>
                  </a:lnTo>
                  <a:lnTo>
                    <a:pt x="133755" y="0"/>
                  </a:lnTo>
                  <a:close/>
                </a:path>
                <a:path w="133984" h="314325">
                  <a:moveTo>
                    <a:pt x="133755" y="10470"/>
                  </a:moveTo>
                  <a:lnTo>
                    <a:pt x="123284" y="10470"/>
                  </a:lnTo>
                  <a:lnTo>
                    <a:pt x="123253" y="91515"/>
                  </a:lnTo>
                  <a:lnTo>
                    <a:pt x="120063" y="108993"/>
                  </a:lnTo>
                  <a:lnTo>
                    <a:pt x="111262" y="124566"/>
                  </a:lnTo>
                  <a:lnTo>
                    <a:pt x="97789" y="137006"/>
                  </a:lnTo>
                  <a:lnTo>
                    <a:pt x="80569" y="145136"/>
                  </a:lnTo>
                  <a:lnTo>
                    <a:pt x="75317" y="146697"/>
                  </a:lnTo>
                  <a:lnTo>
                    <a:pt x="71767" y="151429"/>
                  </a:lnTo>
                  <a:lnTo>
                    <a:pt x="71767" y="162403"/>
                  </a:lnTo>
                  <a:lnTo>
                    <a:pt x="75317" y="167146"/>
                  </a:lnTo>
                  <a:lnTo>
                    <a:pt x="80583" y="168706"/>
                  </a:lnTo>
                  <a:lnTo>
                    <a:pt x="97789" y="176835"/>
                  </a:lnTo>
                  <a:lnTo>
                    <a:pt x="111261" y="189271"/>
                  </a:lnTo>
                  <a:lnTo>
                    <a:pt x="120063" y="204841"/>
                  </a:lnTo>
                  <a:lnTo>
                    <a:pt x="123253" y="222317"/>
                  </a:lnTo>
                  <a:lnTo>
                    <a:pt x="123284" y="303655"/>
                  </a:lnTo>
                  <a:lnTo>
                    <a:pt x="133755" y="303655"/>
                  </a:lnTo>
                  <a:lnTo>
                    <a:pt x="133734" y="222317"/>
                  </a:lnTo>
                  <a:lnTo>
                    <a:pt x="119010" y="182316"/>
                  </a:lnTo>
                  <a:lnTo>
                    <a:pt x="83578" y="15866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0" y="131516"/>
                  </a:lnTo>
                  <a:lnTo>
                    <a:pt x="133734" y="91515"/>
                  </a:lnTo>
                  <a:lnTo>
                    <a:pt x="133755" y="104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972517" y="6328772"/>
            <a:ext cx="6570345" cy="29578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4100"/>
              </a:lnSpc>
              <a:spcBef>
                <a:spcPts val="95"/>
              </a:spcBef>
            </a:pP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Հասցե՝</a:t>
            </a:r>
            <a:r>
              <a:rPr sz="2050" spc="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85" dirty="0">
                <a:solidFill>
                  <a:srgbClr val="FFFFFF"/>
                </a:solidFill>
                <a:latin typeface="Trebuchet MS"/>
                <a:cs typeface="Trebuchet MS"/>
              </a:rPr>
              <a:t>Արմավիրի</a:t>
            </a:r>
            <a:r>
              <a:rPr sz="205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մարզ,</a:t>
            </a:r>
            <a:r>
              <a:rPr sz="2050" spc="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135" dirty="0">
                <a:solidFill>
                  <a:srgbClr val="FFFFFF"/>
                </a:solidFill>
                <a:latin typeface="Trebuchet MS"/>
                <a:cs typeface="Trebuchet MS"/>
              </a:rPr>
              <a:t>Վաղարշապատ</a:t>
            </a:r>
            <a:r>
              <a:rPr sz="205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համայնք, </a:t>
            </a:r>
            <a:r>
              <a:rPr sz="2050" spc="-100" dirty="0">
                <a:solidFill>
                  <a:srgbClr val="FFFFFF"/>
                </a:solidFill>
                <a:latin typeface="Trebuchet MS"/>
                <a:cs typeface="Trebuchet MS"/>
              </a:rPr>
              <a:t>ք.</a:t>
            </a:r>
            <a:r>
              <a:rPr sz="2050" spc="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Էջմիածին,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Վ.</a:t>
            </a:r>
            <a:r>
              <a:rPr sz="2050" spc="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Տերյան</a:t>
            </a:r>
            <a:r>
              <a:rPr sz="2050" spc="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50" dirty="0">
                <a:solidFill>
                  <a:srgbClr val="FFFFFF"/>
                </a:solidFill>
                <a:latin typeface="Trebuchet MS"/>
                <a:cs typeface="Trebuchet MS"/>
              </a:rPr>
              <a:t>փողոց</a:t>
            </a:r>
            <a:endParaRPr sz="2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755"/>
              </a:spcBef>
            </a:pP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Շին.</a:t>
            </a:r>
            <a:r>
              <a:rPr sz="2050" spc="1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թույլտվության</a:t>
            </a:r>
            <a:r>
              <a:rPr sz="2050" spc="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ժամկետ`</a:t>
            </a:r>
            <a:r>
              <a:rPr sz="2050" spc="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նոյեմբեր</a:t>
            </a:r>
            <a:r>
              <a:rPr sz="2050" spc="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55" dirty="0">
                <a:solidFill>
                  <a:srgbClr val="FFFFFF"/>
                </a:solidFill>
                <a:latin typeface="Trebuchet MS"/>
                <a:cs typeface="Trebuchet MS"/>
              </a:rPr>
              <a:t>2023թ.</a:t>
            </a:r>
            <a:endParaRPr sz="2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915"/>
              </a:spcBef>
            </a:pPr>
            <a:endParaRPr sz="2050">
              <a:latin typeface="Trebuchet MS"/>
              <a:cs typeface="Trebuchet MS"/>
            </a:endParaRPr>
          </a:p>
          <a:p>
            <a:pPr marL="12700" marR="466090">
              <a:lnSpc>
                <a:spcPct val="134100"/>
              </a:lnSpc>
            </a:pP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Շին.</a:t>
            </a:r>
            <a:r>
              <a:rPr sz="205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90" dirty="0">
                <a:solidFill>
                  <a:srgbClr val="FFFFFF"/>
                </a:solidFill>
                <a:latin typeface="Trebuchet MS"/>
                <a:cs typeface="Trebuchet MS"/>
              </a:rPr>
              <a:t>աշխատանքների</a:t>
            </a:r>
            <a:r>
              <a:rPr sz="2050" spc="-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իրականացման</a:t>
            </a:r>
            <a:r>
              <a:rPr sz="205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35" dirty="0">
                <a:solidFill>
                  <a:srgbClr val="FFFFFF"/>
                </a:solidFill>
                <a:latin typeface="Trebuchet MS"/>
                <a:cs typeface="Trebuchet MS"/>
              </a:rPr>
              <a:t>ժամկետ՝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նոյեմբեր</a:t>
            </a:r>
            <a:r>
              <a:rPr sz="2050" spc="2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55" dirty="0">
                <a:solidFill>
                  <a:srgbClr val="FFFFFF"/>
                </a:solidFill>
                <a:latin typeface="Trebuchet MS"/>
                <a:cs typeface="Trebuchet MS"/>
              </a:rPr>
              <a:t>2025թ.</a:t>
            </a:r>
            <a:endParaRPr sz="205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91200" y="672619"/>
            <a:ext cx="194056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i="1" spc="285" dirty="0">
                <a:solidFill>
                  <a:srgbClr val="202B7D"/>
                </a:solidFill>
                <a:latin typeface="Trebuchet MS"/>
                <a:cs typeface="Trebuchet MS"/>
              </a:rPr>
              <a:t>fas</a:t>
            </a:r>
            <a:r>
              <a:rPr sz="1950" i="1" spc="-19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1950" i="1" spc="290" dirty="0">
                <a:solidFill>
                  <a:srgbClr val="202B7D"/>
                </a:solidFill>
                <a:latin typeface="Trebuchet MS"/>
                <a:cs typeface="Trebuchet MS"/>
              </a:rPr>
              <a:t>tbank.am </a:t>
            </a:r>
            <a:endParaRPr sz="19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8546" y="1138164"/>
            <a:ext cx="14137640" cy="9032240"/>
          </a:xfrm>
          <a:custGeom>
            <a:avLst/>
            <a:gdLst/>
            <a:ahLst/>
            <a:cxnLst/>
            <a:rect l="l" t="t" r="r" b="b"/>
            <a:pathLst>
              <a:path w="14137640" h="9032240">
                <a:moveTo>
                  <a:pt x="14137475" y="0"/>
                </a:moveTo>
                <a:lnTo>
                  <a:pt x="0" y="0"/>
                </a:lnTo>
                <a:lnTo>
                  <a:pt x="0" y="9032217"/>
                </a:lnTo>
                <a:lnTo>
                  <a:pt x="14137475" y="9032217"/>
                </a:lnTo>
                <a:lnTo>
                  <a:pt x="14137475" y="0"/>
                </a:lnTo>
                <a:close/>
              </a:path>
            </a:pathLst>
          </a:custGeom>
          <a:solidFill>
            <a:srgbClr val="202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08826" y="2286747"/>
            <a:ext cx="9591372" cy="674544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67808" y="2069864"/>
            <a:ext cx="4820285" cy="11526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9900"/>
              </a:lnSpc>
              <a:spcBef>
                <a:spcPts val="100"/>
              </a:spcBef>
            </a:pPr>
            <a:r>
              <a:rPr lang="hy-AM" sz="3500" dirty="0"/>
              <a:t>«ԷԼԻՍՈՆ» ՍՊԸ (ԾԱՂԿԱՁՈՐ ՊԼԱԶԱ)</a:t>
            </a:r>
            <a:endParaRPr sz="3500" spc="-1360" dirty="0"/>
          </a:p>
        </p:txBody>
      </p:sp>
      <p:sp>
        <p:nvSpPr>
          <p:cNvPr id="5" name="object 5"/>
          <p:cNvSpPr txBox="1"/>
          <p:nvPr/>
        </p:nvSpPr>
        <p:spPr>
          <a:xfrm>
            <a:off x="16405124" y="9379422"/>
            <a:ext cx="251079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110" dirty="0">
                <a:solidFill>
                  <a:srgbClr val="202B7D"/>
                </a:solidFill>
                <a:latin typeface="Trebuchet MS"/>
                <a:cs typeface="Trebuchet MS"/>
              </a:rPr>
              <a:t>+374</a:t>
            </a:r>
            <a:r>
              <a:rPr sz="2300" spc="1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202B7D"/>
                </a:solidFill>
                <a:latin typeface="Trebuchet MS"/>
                <a:cs typeface="Trebuchet MS"/>
              </a:rPr>
              <a:t>(44)</a:t>
            </a:r>
            <a:r>
              <a:rPr sz="2300" spc="1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spc="120" dirty="0">
                <a:solidFill>
                  <a:srgbClr val="202B7D"/>
                </a:solidFill>
                <a:latin typeface="Trebuchet MS"/>
                <a:cs typeface="Trebuchet MS"/>
              </a:rPr>
              <a:t>777</a:t>
            </a:r>
            <a:r>
              <a:rPr sz="2300" spc="20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spc="105" dirty="0">
                <a:solidFill>
                  <a:srgbClr val="202B7D"/>
                </a:solidFill>
                <a:latin typeface="Trebuchet MS"/>
                <a:cs typeface="Trebuchet MS"/>
              </a:rPr>
              <a:t>237</a:t>
            </a:r>
            <a:endParaRPr sz="230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70899" y="6447772"/>
            <a:ext cx="479425" cy="479425"/>
            <a:chOff x="1070899" y="6447772"/>
            <a:chExt cx="479425" cy="479425"/>
          </a:xfrm>
        </p:grpSpPr>
        <p:sp>
          <p:nvSpPr>
            <p:cNvPr id="7" name="object 7"/>
            <p:cNvSpPr/>
            <p:nvPr/>
          </p:nvSpPr>
          <p:spPr>
            <a:xfrm>
              <a:off x="1070899" y="6447772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084" y="0"/>
                  </a:moveTo>
                  <a:lnTo>
                    <a:pt x="0" y="0"/>
                  </a:lnTo>
                  <a:lnTo>
                    <a:pt x="0" y="479095"/>
                  </a:lnTo>
                  <a:lnTo>
                    <a:pt x="479084" y="479095"/>
                  </a:lnTo>
                  <a:lnTo>
                    <a:pt x="479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3867" y="6564135"/>
              <a:ext cx="91672" cy="9166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201826" y="6530269"/>
              <a:ext cx="217804" cy="314325"/>
            </a:xfrm>
            <a:custGeom>
              <a:avLst/>
              <a:gdLst/>
              <a:ahLst/>
              <a:cxnLst/>
              <a:rect l="l" t="t" r="r" b="b"/>
              <a:pathLst>
                <a:path w="217805" h="314325">
                  <a:moveTo>
                    <a:pt x="217220" y="291503"/>
                  </a:moveTo>
                  <a:lnTo>
                    <a:pt x="208686" y="282714"/>
                  </a:lnTo>
                  <a:lnTo>
                    <a:pt x="202971" y="280949"/>
                  </a:lnTo>
                  <a:lnTo>
                    <a:pt x="202971" y="291503"/>
                  </a:lnTo>
                  <a:lnTo>
                    <a:pt x="190271" y="295605"/>
                  </a:lnTo>
                  <a:lnTo>
                    <a:pt x="170129" y="299542"/>
                  </a:lnTo>
                  <a:lnTo>
                    <a:pt x="142824" y="302488"/>
                  </a:lnTo>
                  <a:lnTo>
                    <a:pt x="108610" y="303657"/>
                  </a:lnTo>
                  <a:lnTo>
                    <a:pt x="74396" y="302488"/>
                  </a:lnTo>
                  <a:lnTo>
                    <a:pt x="47091" y="299542"/>
                  </a:lnTo>
                  <a:lnTo>
                    <a:pt x="26949" y="295605"/>
                  </a:lnTo>
                  <a:lnTo>
                    <a:pt x="14236" y="291503"/>
                  </a:lnTo>
                  <a:lnTo>
                    <a:pt x="26949" y="287413"/>
                  </a:lnTo>
                  <a:lnTo>
                    <a:pt x="47091" y="283489"/>
                  </a:lnTo>
                  <a:lnTo>
                    <a:pt x="74396" y="280530"/>
                  </a:lnTo>
                  <a:lnTo>
                    <a:pt x="102946" y="279577"/>
                  </a:lnTo>
                  <a:lnTo>
                    <a:pt x="108610" y="291515"/>
                  </a:lnTo>
                  <a:lnTo>
                    <a:pt x="114261" y="279577"/>
                  </a:lnTo>
                  <a:lnTo>
                    <a:pt x="142824" y="280530"/>
                  </a:lnTo>
                  <a:lnTo>
                    <a:pt x="170129" y="283489"/>
                  </a:lnTo>
                  <a:lnTo>
                    <a:pt x="190271" y="287413"/>
                  </a:lnTo>
                  <a:lnTo>
                    <a:pt x="202971" y="291503"/>
                  </a:lnTo>
                  <a:lnTo>
                    <a:pt x="202971" y="280949"/>
                  </a:lnTo>
                  <a:lnTo>
                    <a:pt x="197878" y="279374"/>
                  </a:lnTo>
                  <a:lnTo>
                    <a:pt x="185407" y="275526"/>
                  </a:lnTo>
                  <a:lnTo>
                    <a:pt x="150888" y="270675"/>
                  </a:lnTo>
                  <a:lnTo>
                    <a:pt x="119100" y="269341"/>
                  </a:lnTo>
                  <a:lnTo>
                    <a:pt x="190550" y="118300"/>
                  </a:lnTo>
                  <a:lnTo>
                    <a:pt x="191223" y="112242"/>
                  </a:lnTo>
                  <a:lnTo>
                    <a:pt x="195160" y="76250"/>
                  </a:lnTo>
                  <a:lnTo>
                    <a:pt x="184264" y="47637"/>
                  </a:lnTo>
                  <a:lnTo>
                    <a:pt x="180797" y="38544"/>
                  </a:lnTo>
                  <a:lnTo>
                    <a:pt x="151358" y="11150"/>
                  </a:lnTo>
                  <a:lnTo>
                    <a:pt x="140906" y="8293"/>
                  </a:lnTo>
                  <a:lnTo>
                    <a:pt x="140906" y="79946"/>
                  </a:lnTo>
                  <a:lnTo>
                    <a:pt x="138379" y="92519"/>
                  </a:lnTo>
                  <a:lnTo>
                    <a:pt x="131445" y="102781"/>
                  </a:lnTo>
                  <a:lnTo>
                    <a:pt x="121183" y="109702"/>
                  </a:lnTo>
                  <a:lnTo>
                    <a:pt x="108610" y="112242"/>
                  </a:lnTo>
                  <a:lnTo>
                    <a:pt x="96037" y="109702"/>
                  </a:lnTo>
                  <a:lnTo>
                    <a:pt x="85763" y="102781"/>
                  </a:lnTo>
                  <a:lnTo>
                    <a:pt x="78841" y="92519"/>
                  </a:lnTo>
                  <a:lnTo>
                    <a:pt x="76301" y="79946"/>
                  </a:lnTo>
                  <a:lnTo>
                    <a:pt x="78841" y="67373"/>
                  </a:lnTo>
                  <a:lnTo>
                    <a:pt x="85763" y="57099"/>
                  </a:lnTo>
                  <a:lnTo>
                    <a:pt x="96037" y="50177"/>
                  </a:lnTo>
                  <a:lnTo>
                    <a:pt x="108610" y="47637"/>
                  </a:lnTo>
                  <a:lnTo>
                    <a:pt x="121183" y="50177"/>
                  </a:lnTo>
                  <a:lnTo>
                    <a:pt x="131445" y="57099"/>
                  </a:lnTo>
                  <a:lnTo>
                    <a:pt x="138379" y="67373"/>
                  </a:lnTo>
                  <a:lnTo>
                    <a:pt x="140906" y="79946"/>
                  </a:lnTo>
                  <a:lnTo>
                    <a:pt x="140906" y="8293"/>
                  </a:lnTo>
                  <a:lnTo>
                    <a:pt x="110718" y="25"/>
                  </a:lnTo>
                  <a:lnTo>
                    <a:pt x="109308" y="0"/>
                  </a:lnTo>
                  <a:lnTo>
                    <a:pt x="106502" y="25"/>
                  </a:lnTo>
                  <a:lnTo>
                    <a:pt x="65862" y="11150"/>
                  </a:lnTo>
                  <a:lnTo>
                    <a:pt x="36410" y="38544"/>
                  </a:lnTo>
                  <a:lnTo>
                    <a:pt x="22059" y="76250"/>
                  </a:lnTo>
                  <a:lnTo>
                    <a:pt x="26670" y="118300"/>
                  </a:lnTo>
                  <a:lnTo>
                    <a:pt x="98107" y="269341"/>
                  </a:lnTo>
                  <a:lnTo>
                    <a:pt x="66332" y="270675"/>
                  </a:lnTo>
                  <a:lnTo>
                    <a:pt x="31800" y="275526"/>
                  </a:lnTo>
                  <a:lnTo>
                    <a:pt x="8534" y="282714"/>
                  </a:lnTo>
                  <a:lnTo>
                    <a:pt x="0" y="291503"/>
                  </a:lnTo>
                  <a:lnTo>
                    <a:pt x="8534" y="300316"/>
                  </a:lnTo>
                  <a:lnTo>
                    <a:pt x="31800" y="307505"/>
                  </a:lnTo>
                  <a:lnTo>
                    <a:pt x="66332" y="312343"/>
                  </a:lnTo>
                  <a:lnTo>
                    <a:pt x="108610" y="314121"/>
                  </a:lnTo>
                  <a:lnTo>
                    <a:pt x="150888" y="312343"/>
                  </a:lnTo>
                  <a:lnTo>
                    <a:pt x="185407" y="307505"/>
                  </a:lnTo>
                  <a:lnTo>
                    <a:pt x="197866" y="303657"/>
                  </a:lnTo>
                  <a:lnTo>
                    <a:pt x="208686" y="300316"/>
                  </a:lnTo>
                  <a:lnTo>
                    <a:pt x="217220" y="2915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070899" y="7273820"/>
            <a:ext cx="479425" cy="479425"/>
            <a:chOff x="1070899" y="7273820"/>
            <a:chExt cx="479425" cy="479425"/>
          </a:xfrm>
        </p:grpSpPr>
        <p:sp>
          <p:nvSpPr>
            <p:cNvPr id="11" name="object 11"/>
            <p:cNvSpPr/>
            <p:nvPr/>
          </p:nvSpPr>
          <p:spPr>
            <a:xfrm>
              <a:off x="1070899" y="7273820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084" y="0"/>
                  </a:moveTo>
                  <a:lnTo>
                    <a:pt x="0" y="0"/>
                  </a:lnTo>
                  <a:lnTo>
                    <a:pt x="0" y="479095"/>
                  </a:lnTo>
                  <a:lnTo>
                    <a:pt x="479084" y="479095"/>
                  </a:lnTo>
                  <a:lnTo>
                    <a:pt x="479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43564" y="7356299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14744" y="131516"/>
                  </a:lnTo>
                  <a:lnTo>
                    <a:pt x="5017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4" y="182317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222328"/>
                  </a:lnTo>
                  <a:lnTo>
                    <a:pt x="129747" y="200855"/>
                  </a:lnTo>
                  <a:lnTo>
                    <a:pt x="119016" y="182317"/>
                  </a:lnTo>
                  <a:lnTo>
                    <a:pt x="103106" y="167869"/>
                  </a:lnTo>
                  <a:lnTo>
                    <a:pt x="83578" y="15866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6" y="131516"/>
                  </a:lnTo>
                  <a:lnTo>
                    <a:pt x="133744" y="91515"/>
                  </a:lnTo>
                  <a:lnTo>
                    <a:pt x="133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8087" y="7435103"/>
              <a:ext cx="129221" cy="8715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243564" y="7356299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14735" y="131520"/>
                  </a:lnTo>
                  <a:lnTo>
                    <a:pt x="5017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35" y="182322"/>
                  </a:lnTo>
                  <a:lnTo>
                    <a:pt x="1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303655"/>
                  </a:lnTo>
                  <a:lnTo>
                    <a:pt x="10470" y="303655"/>
                  </a:lnTo>
                  <a:lnTo>
                    <a:pt x="10490" y="222328"/>
                  </a:lnTo>
                  <a:lnTo>
                    <a:pt x="35960" y="176835"/>
                  </a:lnTo>
                  <a:lnTo>
                    <a:pt x="58438" y="167136"/>
                  </a:lnTo>
                  <a:lnTo>
                    <a:pt x="61987" y="162403"/>
                  </a:lnTo>
                  <a:lnTo>
                    <a:pt x="61987" y="151440"/>
                  </a:lnTo>
                  <a:lnTo>
                    <a:pt x="58438" y="146707"/>
                  </a:lnTo>
                  <a:lnTo>
                    <a:pt x="53160" y="145136"/>
                  </a:lnTo>
                  <a:lnTo>
                    <a:pt x="35960" y="137006"/>
                  </a:lnTo>
                  <a:lnTo>
                    <a:pt x="22491" y="124566"/>
                  </a:lnTo>
                  <a:lnTo>
                    <a:pt x="13686" y="108993"/>
                  </a:lnTo>
                  <a:lnTo>
                    <a:pt x="10490" y="91515"/>
                  </a:lnTo>
                  <a:lnTo>
                    <a:pt x="10470" y="10470"/>
                  </a:lnTo>
                  <a:lnTo>
                    <a:pt x="133755" y="10470"/>
                  </a:lnTo>
                  <a:lnTo>
                    <a:pt x="133755" y="0"/>
                  </a:lnTo>
                  <a:close/>
                </a:path>
                <a:path w="133984" h="314325">
                  <a:moveTo>
                    <a:pt x="133755" y="10470"/>
                  </a:moveTo>
                  <a:lnTo>
                    <a:pt x="123284" y="10470"/>
                  </a:lnTo>
                  <a:lnTo>
                    <a:pt x="123253" y="91515"/>
                  </a:lnTo>
                  <a:lnTo>
                    <a:pt x="120063" y="108993"/>
                  </a:lnTo>
                  <a:lnTo>
                    <a:pt x="111262" y="124566"/>
                  </a:lnTo>
                  <a:lnTo>
                    <a:pt x="97793" y="137006"/>
                  </a:lnTo>
                  <a:lnTo>
                    <a:pt x="80594" y="145136"/>
                  </a:lnTo>
                  <a:lnTo>
                    <a:pt x="75309" y="146707"/>
                  </a:lnTo>
                  <a:lnTo>
                    <a:pt x="71767" y="151440"/>
                  </a:lnTo>
                  <a:lnTo>
                    <a:pt x="71767" y="162403"/>
                  </a:lnTo>
                  <a:lnTo>
                    <a:pt x="75317" y="167136"/>
                  </a:lnTo>
                  <a:lnTo>
                    <a:pt x="80583" y="168706"/>
                  </a:lnTo>
                  <a:lnTo>
                    <a:pt x="97789" y="176835"/>
                  </a:lnTo>
                  <a:lnTo>
                    <a:pt x="111261" y="189273"/>
                  </a:lnTo>
                  <a:lnTo>
                    <a:pt x="120063" y="204845"/>
                  </a:lnTo>
                  <a:lnTo>
                    <a:pt x="123253" y="222328"/>
                  </a:lnTo>
                  <a:lnTo>
                    <a:pt x="123284" y="303655"/>
                  </a:lnTo>
                  <a:lnTo>
                    <a:pt x="133755" y="303655"/>
                  </a:lnTo>
                  <a:lnTo>
                    <a:pt x="133734" y="222328"/>
                  </a:lnTo>
                  <a:lnTo>
                    <a:pt x="119010" y="182322"/>
                  </a:lnTo>
                  <a:lnTo>
                    <a:pt x="83578" y="158675"/>
                  </a:lnTo>
                  <a:lnTo>
                    <a:pt x="81788" y="158141"/>
                  </a:lnTo>
                  <a:lnTo>
                    <a:pt x="81788" y="155702"/>
                  </a:lnTo>
                  <a:lnTo>
                    <a:pt x="119010" y="131520"/>
                  </a:lnTo>
                  <a:lnTo>
                    <a:pt x="133734" y="91515"/>
                  </a:lnTo>
                  <a:lnTo>
                    <a:pt x="133755" y="104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308506" y="7534065"/>
              <a:ext cx="7620" cy="19050"/>
            </a:xfrm>
            <a:custGeom>
              <a:avLst/>
              <a:gdLst/>
              <a:ahLst/>
              <a:cxnLst/>
              <a:rect l="l" t="t" r="r" b="b"/>
              <a:pathLst>
                <a:path w="7619" h="19050">
                  <a:moveTo>
                    <a:pt x="4406" y="15201"/>
                  </a:moveTo>
                  <a:lnTo>
                    <a:pt x="3429" y="14198"/>
                  </a:lnTo>
                  <a:lnTo>
                    <a:pt x="990" y="14198"/>
                  </a:lnTo>
                  <a:lnTo>
                    <a:pt x="0" y="15201"/>
                  </a:lnTo>
                  <a:lnTo>
                    <a:pt x="0" y="17627"/>
                  </a:lnTo>
                  <a:lnTo>
                    <a:pt x="990" y="18618"/>
                  </a:lnTo>
                  <a:lnTo>
                    <a:pt x="3429" y="18618"/>
                  </a:lnTo>
                  <a:lnTo>
                    <a:pt x="4406" y="17627"/>
                  </a:lnTo>
                  <a:lnTo>
                    <a:pt x="4406" y="16408"/>
                  </a:lnTo>
                  <a:lnTo>
                    <a:pt x="4406" y="15201"/>
                  </a:lnTo>
                  <a:close/>
                </a:path>
                <a:path w="7619" h="19050">
                  <a:moveTo>
                    <a:pt x="7416" y="1003"/>
                  </a:moveTo>
                  <a:lnTo>
                    <a:pt x="6426" y="0"/>
                  </a:lnTo>
                  <a:lnTo>
                    <a:pt x="3987" y="0"/>
                  </a:lnTo>
                  <a:lnTo>
                    <a:pt x="3009" y="1003"/>
                  </a:lnTo>
                  <a:lnTo>
                    <a:pt x="3009" y="3429"/>
                  </a:lnTo>
                  <a:lnTo>
                    <a:pt x="3987" y="4419"/>
                  </a:lnTo>
                  <a:lnTo>
                    <a:pt x="6426" y="4419"/>
                  </a:lnTo>
                  <a:lnTo>
                    <a:pt x="7416" y="3429"/>
                  </a:lnTo>
                  <a:lnTo>
                    <a:pt x="7416" y="2209"/>
                  </a:lnTo>
                  <a:lnTo>
                    <a:pt x="7416" y="1003"/>
                  </a:lnTo>
                  <a:close/>
                </a:path>
              </a:pathLst>
            </a:custGeom>
            <a:solidFill>
              <a:srgbClr val="202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070899" y="8099858"/>
            <a:ext cx="479425" cy="479425"/>
            <a:chOff x="1070899" y="8099858"/>
            <a:chExt cx="479425" cy="479425"/>
          </a:xfrm>
        </p:grpSpPr>
        <p:sp>
          <p:nvSpPr>
            <p:cNvPr id="17" name="object 17"/>
            <p:cNvSpPr/>
            <p:nvPr/>
          </p:nvSpPr>
          <p:spPr>
            <a:xfrm>
              <a:off x="1070899" y="8099858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084" y="0"/>
                  </a:moveTo>
                  <a:lnTo>
                    <a:pt x="0" y="0"/>
                  </a:lnTo>
                  <a:lnTo>
                    <a:pt x="0" y="479095"/>
                  </a:lnTo>
                  <a:lnTo>
                    <a:pt x="479084" y="479095"/>
                  </a:lnTo>
                  <a:lnTo>
                    <a:pt x="479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43564" y="8182347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14744" y="131516"/>
                  </a:lnTo>
                  <a:lnTo>
                    <a:pt x="5017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4" y="182317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222328"/>
                  </a:lnTo>
                  <a:lnTo>
                    <a:pt x="129747" y="200855"/>
                  </a:lnTo>
                  <a:lnTo>
                    <a:pt x="119016" y="182317"/>
                  </a:lnTo>
                  <a:lnTo>
                    <a:pt x="103106" y="167869"/>
                  </a:lnTo>
                  <a:lnTo>
                    <a:pt x="83578" y="15866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6" y="131516"/>
                  </a:lnTo>
                  <a:lnTo>
                    <a:pt x="133744" y="91515"/>
                  </a:lnTo>
                  <a:lnTo>
                    <a:pt x="133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3564" y="8427251"/>
              <a:ext cx="133765" cy="6922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243564" y="8182347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14739" y="131520"/>
                  </a:lnTo>
                  <a:lnTo>
                    <a:pt x="5017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39" y="182322"/>
                  </a:lnTo>
                  <a:lnTo>
                    <a:pt x="1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303655"/>
                  </a:lnTo>
                  <a:lnTo>
                    <a:pt x="10470" y="303655"/>
                  </a:lnTo>
                  <a:lnTo>
                    <a:pt x="10490" y="222328"/>
                  </a:lnTo>
                  <a:lnTo>
                    <a:pt x="35969" y="176835"/>
                  </a:lnTo>
                  <a:lnTo>
                    <a:pt x="58448" y="167125"/>
                  </a:lnTo>
                  <a:lnTo>
                    <a:pt x="61987" y="162392"/>
                  </a:lnTo>
                  <a:lnTo>
                    <a:pt x="61987" y="151450"/>
                  </a:lnTo>
                  <a:lnTo>
                    <a:pt x="58448" y="146707"/>
                  </a:lnTo>
                  <a:lnTo>
                    <a:pt x="53160" y="145136"/>
                  </a:lnTo>
                  <a:lnTo>
                    <a:pt x="35960" y="137006"/>
                  </a:lnTo>
                  <a:lnTo>
                    <a:pt x="22491" y="124566"/>
                  </a:lnTo>
                  <a:lnTo>
                    <a:pt x="13686" y="108993"/>
                  </a:lnTo>
                  <a:lnTo>
                    <a:pt x="10490" y="91515"/>
                  </a:lnTo>
                  <a:lnTo>
                    <a:pt x="10470" y="10470"/>
                  </a:lnTo>
                  <a:lnTo>
                    <a:pt x="133755" y="10470"/>
                  </a:lnTo>
                  <a:lnTo>
                    <a:pt x="133755" y="0"/>
                  </a:lnTo>
                  <a:close/>
                </a:path>
                <a:path w="133984" h="314325">
                  <a:moveTo>
                    <a:pt x="133755" y="10470"/>
                  </a:moveTo>
                  <a:lnTo>
                    <a:pt x="123284" y="10470"/>
                  </a:lnTo>
                  <a:lnTo>
                    <a:pt x="123253" y="91515"/>
                  </a:lnTo>
                  <a:lnTo>
                    <a:pt x="120063" y="108993"/>
                  </a:lnTo>
                  <a:lnTo>
                    <a:pt x="111259" y="124566"/>
                  </a:lnTo>
                  <a:lnTo>
                    <a:pt x="97785" y="137006"/>
                  </a:lnTo>
                  <a:lnTo>
                    <a:pt x="80573" y="145136"/>
                  </a:lnTo>
                  <a:lnTo>
                    <a:pt x="75306" y="146707"/>
                  </a:lnTo>
                  <a:lnTo>
                    <a:pt x="71767" y="151450"/>
                  </a:lnTo>
                  <a:lnTo>
                    <a:pt x="71767" y="162392"/>
                  </a:lnTo>
                  <a:lnTo>
                    <a:pt x="75306" y="167125"/>
                  </a:lnTo>
                  <a:lnTo>
                    <a:pt x="80583" y="168706"/>
                  </a:lnTo>
                  <a:lnTo>
                    <a:pt x="97789" y="176835"/>
                  </a:lnTo>
                  <a:lnTo>
                    <a:pt x="111261" y="189273"/>
                  </a:lnTo>
                  <a:lnTo>
                    <a:pt x="120063" y="204845"/>
                  </a:lnTo>
                  <a:lnTo>
                    <a:pt x="123253" y="222328"/>
                  </a:lnTo>
                  <a:lnTo>
                    <a:pt x="123284" y="303655"/>
                  </a:lnTo>
                  <a:lnTo>
                    <a:pt x="133755" y="303655"/>
                  </a:lnTo>
                  <a:lnTo>
                    <a:pt x="133734" y="222328"/>
                  </a:lnTo>
                  <a:lnTo>
                    <a:pt x="119010" y="182322"/>
                  </a:lnTo>
                  <a:lnTo>
                    <a:pt x="83578" y="15867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0" y="131520"/>
                  </a:lnTo>
                  <a:lnTo>
                    <a:pt x="133734" y="91515"/>
                  </a:lnTo>
                  <a:lnTo>
                    <a:pt x="133755" y="104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972517" y="6433470"/>
            <a:ext cx="7228205" cy="20154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Հասցե՝</a:t>
            </a:r>
            <a:r>
              <a:rPr sz="205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0" dirty="0">
                <a:solidFill>
                  <a:srgbClr val="FFFFFF"/>
                </a:solidFill>
                <a:latin typeface="Trebuchet MS"/>
                <a:cs typeface="Trebuchet MS"/>
              </a:rPr>
              <a:t>ք.</a:t>
            </a:r>
            <a:r>
              <a:rPr sz="205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Ծաղկաձոր,</a:t>
            </a:r>
            <a:r>
              <a:rPr sz="2050" spc="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Գ.</a:t>
            </a:r>
            <a:r>
              <a:rPr sz="205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Մագիստրոսի</a:t>
            </a:r>
            <a:r>
              <a:rPr sz="205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25" dirty="0">
                <a:solidFill>
                  <a:srgbClr val="FFFFFF"/>
                </a:solidFill>
                <a:latin typeface="Trebuchet MS"/>
                <a:cs typeface="Trebuchet MS"/>
              </a:rPr>
              <a:t>6</a:t>
            </a:r>
            <a:endParaRPr sz="2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755"/>
              </a:spcBef>
            </a:pP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Շին.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թույլտվության</a:t>
            </a:r>
            <a:r>
              <a:rPr sz="205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ժամկետ`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16/02/2022թ.</a:t>
            </a:r>
            <a:endParaRPr sz="2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755"/>
              </a:spcBef>
            </a:pP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Շին. </a:t>
            </a:r>
            <a:r>
              <a:rPr sz="2050" spc="90" dirty="0">
                <a:solidFill>
                  <a:srgbClr val="FFFFFF"/>
                </a:solidFill>
                <a:latin typeface="Trebuchet MS"/>
                <a:cs typeface="Trebuchet MS"/>
              </a:rPr>
              <a:t>աշխատանքների</a:t>
            </a:r>
            <a:r>
              <a:rPr sz="205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իրականացման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 ժամկետ՝</a:t>
            </a:r>
            <a:r>
              <a:rPr sz="205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85" dirty="0">
                <a:solidFill>
                  <a:srgbClr val="FFFFFF"/>
                </a:solidFill>
                <a:latin typeface="Trebuchet MS"/>
                <a:cs typeface="Trebuchet MS"/>
              </a:rPr>
              <a:t>24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40" dirty="0">
                <a:solidFill>
                  <a:srgbClr val="FFFFFF"/>
                </a:solidFill>
                <a:latin typeface="Trebuchet MS"/>
                <a:cs typeface="Trebuchet MS"/>
              </a:rPr>
              <a:t>ամիս</a:t>
            </a:r>
            <a:endParaRPr sz="2050">
              <a:latin typeface="Trebuchet MS"/>
              <a:cs typeface="Trebuchet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754261" y="9893866"/>
            <a:ext cx="3215640" cy="689610"/>
            <a:chOff x="2754261" y="9893866"/>
            <a:chExt cx="3215640" cy="689610"/>
          </a:xfrm>
        </p:grpSpPr>
        <p:sp>
          <p:nvSpPr>
            <p:cNvPr id="23" name="object 23"/>
            <p:cNvSpPr/>
            <p:nvPr/>
          </p:nvSpPr>
          <p:spPr>
            <a:xfrm>
              <a:off x="2789862" y="9893866"/>
              <a:ext cx="3036570" cy="471805"/>
            </a:xfrm>
            <a:custGeom>
              <a:avLst/>
              <a:gdLst/>
              <a:ahLst/>
              <a:cxnLst/>
              <a:rect l="l" t="t" r="r" b="b"/>
              <a:pathLst>
                <a:path w="3036570" h="471804">
                  <a:moveTo>
                    <a:pt x="3036556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3036556" y="471189"/>
                  </a:lnTo>
                  <a:lnTo>
                    <a:pt x="3036556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759497" y="9930514"/>
              <a:ext cx="3036570" cy="471805"/>
            </a:xfrm>
            <a:custGeom>
              <a:avLst/>
              <a:gdLst/>
              <a:ahLst/>
              <a:cxnLst/>
              <a:rect l="l" t="t" r="r" b="b"/>
              <a:pathLst>
                <a:path w="3036570" h="471804">
                  <a:moveTo>
                    <a:pt x="3036556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3036556" y="471189"/>
                  </a:lnTo>
                  <a:lnTo>
                    <a:pt x="30365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759497" y="9930514"/>
              <a:ext cx="3036570" cy="471805"/>
            </a:xfrm>
            <a:custGeom>
              <a:avLst/>
              <a:gdLst/>
              <a:ahLst/>
              <a:cxnLst/>
              <a:rect l="l" t="t" r="r" b="b"/>
              <a:pathLst>
                <a:path w="3036570" h="471804">
                  <a:moveTo>
                    <a:pt x="3036556" y="471189"/>
                  </a:moveTo>
                  <a:lnTo>
                    <a:pt x="0" y="471189"/>
                  </a:lnTo>
                  <a:lnTo>
                    <a:pt x="0" y="0"/>
                  </a:lnTo>
                  <a:lnTo>
                    <a:pt x="3036556" y="0"/>
                  </a:lnTo>
                  <a:lnTo>
                    <a:pt x="3036556" y="471189"/>
                  </a:lnTo>
                  <a:close/>
                </a:path>
              </a:pathLst>
            </a:custGeom>
            <a:ln w="10470">
              <a:solidFill>
                <a:srgbClr val="D2D2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07564" y="10321098"/>
              <a:ext cx="262255" cy="262255"/>
            </a:xfrm>
            <a:custGeom>
              <a:avLst/>
              <a:gdLst/>
              <a:ahLst/>
              <a:cxnLst/>
              <a:rect l="l" t="t" r="r" b="b"/>
              <a:pathLst>
                <a:path w="262254" h="262254">
                  <a:moveTo>
                    <a:pt x="0" y="0"/>
                  </a:moveTo>
                  <a:lnTo>
                    <a:pt x="109902" y="261782"/>
                  </a:lnTo>
                  <a:lnTo>
                    <a:pt x="133912" y="171272"/>
                  </a:lnTo>
                  <a:lnTo>
                    <a:pt x="222621" y="259981"/>
                  </a:lnTo>
                  <a:lnTo>
                    <a:pt x="259981" y="222621"/>
                  </a:lnTo>
                  <a:lnTo>
                    <a:pt x="171272" y="133912"/>
                  </a:lnTo>
                  <a:lnTo>
                    <a:pt x="261772" y="109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2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191200" y="672619"/>
            <a:ext cx="194056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i="1" spc="285" dirty="0">
                <a:solidFill>
                  <a:srgbClr val="202B7D"/>
                </a:solidFill>
                <a:latin typeface="Trebuchet MS"/>
                <a:cs typeface="Trebuchet MS"/>
              </a:rPr>
              <a:t>fas</a:t>
            </a:r>
            <a:r>
              <a:rPr sz="1950" i="1" spc="-19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1950" i="1" spc="290" dirty="0">
                <a:solidFill>
                  <a:srgbClr val="202B7D"/>
                </a:solidFill>
                <a:latin typeface="Trebuchet MS"/>
                <a:cs typeface="Trebuchet MS"/>
              </a:rPr>
              <a:t>tbank.am 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405124" y="9819570"/>
            <a:ext cx="2510790" cy="36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00"/>
              </a:lnSpc>
            </a:pPr>
            <a:r>
              <a:rPr sz="2300" spc="110" dirty="0">
                <a:solidFill>
                  <a:srgbClr val="202B7D"/>
                </a:solidFill>
                <a:latin typeface="Trebuchet MS"/>
                <a:cs typeface="Trebuchet MS"/>
              </a:rPr>
              <a:t>+374</a:t>
            </a:r>
            <a:r>
              <a:rPr sz="2300" spc="1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202B7D"/>
                </a:solidFill>
                <a:latin typeface="Trebuchet MS"/>
                <a:cs typeface="Trebuchet MS"/>
              </a:rPr>
              <a:t>(55)</a:t>
            </a:r>
            <a:r>
              <a:rPr sz="2300" spc="1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spc="120" dirty="0">
                <a:solidFill>
                  <a:srgbClr val="202B7D"/>
                </a:solidFill>
                <a:latin typeface="Trebuchet MS"/>
                <a:cs typeface="Trebuchet MS"/>
              </a:rPr>
              <a:t>200</a:t>
            </a:r>
            <a:r>
              <a:rPr sz="2300" spc="20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spc="105" dirty="0">
                <a:solidFill>
                  <a:srgbClr val="202B7D"/>
                </a:solidFill>
                <a:latin typeface="Trebuchet MS"/>
                <a:cs typeface="Trebuchet MS"/>
              </a:rPr>
              <a:t>707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20"/>
              </a:lnSpc>
            </a:pPr>
            <a:r>
              <a:rPr spc="85" dirty="0"/>
              <a:t>Իմանալ</a:t>
            </a:r>
            <a:r>
              <a:rPr spc="-60" dirty="0"/>
              <a:t> </a:t>
            </a:r>
            <a:r>
              <a:rPr spc="90" dirty="0"/>
              <a:t>ավելին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8546" y="1138164"/>
            <a:ext cx="14137640" cy="9032240"/>
          </a:xfrm>
          <a:custGeom>
            <a:avLst/>
            <a:gdLst/>
            <a:ahLst/>
            <a:cxnLst/>
            <a:rect l="l" t="t" r="r" b="b"/>
            <a:pathLst>
              <a:path w="14137640" h="9032240">
                <a:moveTo>
                  <a:pt x="14137475" y="0"/>
                </a:moveTo>
                <a:lnTo>
                  <a:pt x="0" y="0"/>
                </a:lnTo>
                <a:lnTo>
                  <a:pt x="0" y="9032217"/>
                </a:lnTo>
                <a:lnTo>
                  <a:pt x="14137475" y="9032217"/>
                </a:lnTo>
                <a:lnTo>
                  <a:pt x="14137475" y="0"/>
                </a:lnTo>
                <a:close/>
              </a:path>
            </a:pathLst>
          </a:custGeom>
          <a:solidFill>
            <a:srgbClr val="202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72517" y="6433470"/>
            <a:ext cx="7228205" cy="205312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Հասցե՝</a:t>
            </a:r>
            <a:r>
              <a:rPr sz="205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0" dirty="0">
                <a:solidFill>
                  <a:srgbClr val="FFFFFF"/>
                </a:solidFill>
                <a:latin typeface="Trebuchet MS"/>
                <a:cs typeface="Trebuchet MS"/>
              </a:rPr>
              <a:t>ք.</a:t>
            </a:r>
            <a:r>
              <a:rPr sz="205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55" dirty="0">
                <a:solidFill>
                  <a:srgbClr val="FFFFFF"/>
                </a:solidFill>
                <a:latin typeface="Trebuchet MS"/>
                <a:cs typeface="Trebuchet MS"/>
              </a:rPr>
              <a:t>Երևան,</a:t>
            </a:r>
            <a:r>
              <a:rPr sz="205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Մ.</a:t>
            </a:r>
            <a:r>
              <a:rPr sz="205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90" dirty="0">
                <a:solidFill>
                  <a:srgbClr val="FFFFFF"/>
                </a:solidFill>
                <a:latin typeface="Trebuchet MS"/>
                <a:cs typeface="Trebuchet MS"/>
              </a:rPr>
              <a:t>Աբեղյան</a:t>
            </a:r>
            <a:r>
              <a:rPr sz="2050" spc="-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85" dirty="0">
                <a:solidFill>
                  <a:srgbClr val="FFFFFF"/>
                </a:solidFill>
                <a:latin typeface="Trebuchet MS"/>
                <a:cs typeface="Trebuchet MS"/>
              </a:rPr>
              <a:t>17</a:t>
            </a:r>
            <a:r>
              <a:rPr sz="2050" spc="-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35" dirty="0">
                <a:solidFill>
                  <a:srgbClr val="FFFFFF"/>
                </a:solidFill>
                <a:latin typeface="Trebuchet MS"/>
                <a:cs typeface="Trebuchet MS"/>
              </a:rPr>
              <a:t>շ.  19/1</a:t>
            </a:r>
            <a:endParaRPr sz="20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755"/>
              </a:spcBef>
            </a:pPr>
            <a:endParaRPr sz="20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Շին.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թույլտվության</a:t>
            </a:r>
            <a:r>
              <a:rPr sz="205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ժամկետ`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45" dirty="0">
                <a:solidFill>
                  <a:srgbClr val="FFFFFF"/>
                </a:solidFill>
                <a:latin typeface="Trebuchet MS"/>
                <a:cs typeface="Trebuchet MS"/>
              </a:rPr>
              <a:t>25/05/2022թ</a:t>
            </a:r>
            <a:endParaRPr sz="20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755"/>
              </a:spcBef>
            </a:pPr>
            <a:endParaRPr sz="20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Շին. </a:t>
            </a:r>
            <a:r>
              <a:rPr sz="2050" spc="90" dirty="0">
                <a:solidFill>
                  <a:srgbClr val="FFFFFF"/>
                </a:solidFill>
                <a:latin typeface="Trebuchet MS"/>
                <a:cs typeface="Trebuchet MS"/>
              </a:rPr>
              <a:t>աշխատանքների</a:t>
            </a:r>
            <a:r>
              <a:rPr sz="205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իրականացման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 ժամկետ՝</a:t>
            </a:r>
            <a:r>
              <a:rPr sz="205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85" dirty="0">
                <a:solidFill>
                  <a:srgbClr val="FFFFFF"/>
                </a:solidFill>
                <a:latin typeface="Trebuchet MS"/>
                <a:cs typeface="Trebuchet MS"/>
              </a:rPr>
              <a:t>24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40" dirty="0">
                <a:solidFill>
                  <a:srgbClr val="FFFFFF"/>
                </a:solidFill>
                <a:latin typeface="Trebuchet MS"/>
                <a:cs typeface="Trebuchet MS"/>
              </a:rPr>
              <a:t>ամիս</a:t>
            </a:r>
            <a:endParaRPr sz="2050" dirty="0">
              <a:latin typeface="Trebuchet MS"/>
              <a:cs typeface="Trebuchet MS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08826" y="2276349"/>
            <a:ext cx="9591372" cy="6755846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67808" y="2060478"/>
            <a:ext cx="6946265" cy="656047"/>
          </a:xfrm>
          <a:prstGeom prst="rect">
            <a:avLst/>
          </a:prstGeom>
        </p:spPr>
        <p:txBody>
          <a:bodyPr vert="horz" wrap="square" lIns="0" tIns="11630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hy-AM" sz="3500" dirty="0"/>
              <a:t>«ՆԱՇ ԳՐՈՒՊ» ՍՊԸ</a:t>
            </a:r>
            <a:endParaRPr sz="3500" spc="-1585" dirty="0"/>
          </a:p>
        </p:txBody>
      </p:sp>
      <p:grpSp>
        <p:nvGrpSpPr>
          <p:cNvPr id="6" name="object 6"/>
          <p:cNvGrpSpPr/>
          <p:nvPr/>
        </p:nvGrpSpPr>
        <p:grpSpPr>
          <a:xfrm>
            <a:off x="2754261" y="9893866"/>
            <a:ext cx="3215640" cy="689610"/>
            <a:chOff x="2754261" y="9893866"/>
            <a:chExt cx="3215640" cy="689610"/>
          </a:xfrm>
        </p:grpSpPr>
        <p:sp>
          <p:nvSpPr>
            <p:cNvPr id="7" name="object 7"/>
            <p:cNvSpPr/>
            <p:nvPr/>
          </p:nvSpPr>
          <p:spPr>
            <a:xfrm>
              <a:off x="2789862" y="9893866"/>
              <a:ext cx="3036570" cy="471805"/>
            </a:xfrm>
            <a:custGeom>
              <a:avLst/>
              <a:gdLst/>
              <a:ahLst/>
              <a:cxnLst/>
              <a:rect l="l" t="t" r="r" b="b"/>
              <a:pathLst>
                <a:path w="3036570" h="471804">
                  <a:moveTo>
                    <a:pt x="3036556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3036556" y="471189"/>
                  </a:lnTo>
                  <a:lnTo>
                    <a:pt x="3036556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59497" y="9930514"/>
              <a:ext cx="3036570" cy="471805"/>
            </a:xfrm>
            <a:custGeom>
              <a:avLst/>
              <a:gdLst/>
              <a:ahLst/>
              <a:cxnLst/>
              <a:rect l="l" t="t" r="r" b="b"/>
              <a:pathLst>
                <a:path w="3036570" h="471804">
                  <a:moveTo>
                    <a:pt x="3036556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3036556" y="471189"/>
                  </a:lnTo>
                  <a:lnTo>
                    <a:pt x="30365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59497" y="9930514"/>
              <a:ext cx="3036570" cy="471805"/>
            </a:xfrm>
            <a:custGeom>
              <a:avLst/>
              <a:gdLst/>
              <a:ahLst/>
              <a:cxnLst/>
              <a:rect l="l" t="t" r="r" b="b"/>
              <a:pathLst>
                <a:path w="3036570" h="471804">
                  <a:moveTo>
                    <a:pt x="3036556" y="471189"/>
                  </a:moveTo>
                  <a:lnTo>
                    <a:pt x="0" y="471189"/>
                  </a:lnTo>
                  <a:lnTo>
                    <a:pt x="0" y="0"/>
                  </a:lnTo>
                  <a:lnTo>
                    <a:pt x="3036556" y="0"/>
                  </a:lnTo>
                  <a:lnTo>
                    <a:pt x="3036556" y="471189"/>
                  </a:lnTo>
                  <a:close/>
                </a:path>
              </a:pathLst>
            </a:custGeom>
            <a:ln w="10470">
              <a:solidFill>
                <a:srgbClr val="D2D2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707564" y="10321098"/>
              <a:ext cx="262255" cy="262255"/>
            </a:xfrm>
            <a:custGeom>
              <a:avLst/>
              <a:gdLst/>
              <a:ahLst/>
              <a:cxnLst/>
              <a:rect l="l" t="t" r="r" b="b"/>
              <a:pathLst>
                <a:path w="262254" h="262254">
                  <a:moveTo>
                    <a:pt x="0" y="0"/>
                  </a:moveTo>
                  <a:lnTo>
                    <a:pt x="109902" y="261782"/>
                  </a:lnTo>
                  <a:lnTo>
                    <a:pt x="133912" y="171272"/>
                  </a:lnTo>
                  <a:lnTo>
                    <a:pt x="222621" y="259981"/>
                  </a:lnTo>
                  <a:lnTo>
                    <a:pt x="259981" y="222621"/>
                  </a:lnTo>
                  <a:lnTo>
                    <a:pt x="171272" y="133912"/>
                  </a:lnTo>
                  <a:lnTo>
                    <a:pt x="261772" y="109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2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191200" y="672619"/>
            <a:ext cx="194056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i="1" spc="285" dirty="0">
                <a:solidFill>
                  <a:srgbClr val="202B7D"/>
                </a:solidFill>
                <a:latin typeface="Trebuchet MS"/>
                <a:cs typeface="Trebuchet MS"/>
              </a:rPr>
              <a:t>fas</a:t>
            </a:r>
            <a:r>
              <a:rPr sz="1950" i="1" spc="-19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1950" i="1" spc="290" dirty="0">
                <a:solidFill>
                  <a:srgbClr val="202B7D"/>
                </a:solidFill>
                <a:latin typeface="Trebuchet MS"/>
                <a:cs typeface="Trebuchet MS"/>
              </a:rPr>
              <a:t>tbank.am </a:t>
            </a:r>
            <a:endParaRPr sz="1950">
              <a:latin typeface="Trebuchet MS"/>
              <a:cs typeface="Trebuchet MS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070899" y="6447772"/>
            <a:ext cx="479425" cy="479425"/>
            <a:chOff x="1070899" y="6447772"/>
            <a:chExt cx="479425" cy="479425"/>
          </a:xfrm>
        </p:grpSpPr>
        <p:sp>
          <p:nvSpPr>
            <p:cNvPr id="13" name="object 13"/>
            <p:cNvSpPr/>
            <p:nvPr/>
          </p:nvSpPr>
          <p:spPr>
            <a:xfrm>
              <a:off x="1070899" y="6447772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084" y="0"/>
                  </a:moveTo>
                  <a:lnTo>
                    <a:pt x="0" y="0"/>
                  </a:lnTo>
                  <a:lnTo>
                    <a:pt x="0" y="479095"/>
                  </a:lnTo>
                  <a:lnTo>
                    <a:pt x="479084" y="479095"/>
                  </a:lnTo>
                  <a:lnTo>
                    <a:pt x="479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3867" y="6564135"/>
              <a:ext cx="91672" cy="91662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01826" y="6530269"/>
              <a:ext cx="217804" cy="314325"/>
            </a:xfrm>
            <a:custGeom>
              <a:avLst/>
              <a:gdLst/>
              <a:ahLst/>
              <a:cxnLst/>
              <a:rect l="l" t="t" r="r" b="b"/>
              <a:pathLst>
                <a:path w="217805" h="314325">
                  <a:moveTo>
                    <a:pt x="217220" y="291503"/>
                  </a:moveTo>
                  <a:lnTo>
                    <a:pt x="208686" y="282714"/>
                  </a:lnTo>
                  <a:lnTo>
                    <a:pt x="202971" y="280949"/>
                  </a:lnTo>
                  <a:lnTo>
                    <a:pt x="202971" y="291503"/>
                  </a:lnTo>
                  <a:lnTo>
                    <a:pt x="190271" y="295605"/>
                  </a:lnTo>
                  <a:lnTo>
                    <a:pt x="170129" y="299542"/>
                  </a:lnTo>
                  <a:lnTo>
                    <a:pt x="142824" y="302488"/>
                  </a:lnTo>
                  <a:lnTo>
                    <a:pt x="108610" y="303657"/>
                  </a:lnTo>
                  <a:lnTo>
                    <a:pt x="74396" y="302488"/>
                  </a:lnTo>
                  <a:lnTo>
                    <a:pt x="47091" y="299542"/>
                  </a:lnTo>
                  <a:lnTo>
                    <a:pt x="26949" y="295605"/>
                  </a:lnTo>
                  <a:lnTo>
                    <a:pt x="14236" y="291503"/>
                  </a:lnTo>
                  <a:lnTo>
                    <a:pt x="26949" y="287413"/>
                  </a:lnTo>
                  <a:lnTo>
                    <a:pt x="47091" y="283489"/>
                  </a:lnTo>
                  <a:lnTo>
                    <a:pt x="74396" y="280530"/>
                  </a:lnTo>
                  <a:lnTo>
                    <a:pt x="102946" y="279577"/>
                  </a:lnTo>
                  <a:lnTo>
                    <a:pt x="108610" y="291515"/>
                  </a:lnTo>
                  <a:lnTo>
                    <a:pt x="114261" y="279577"/>
                  </a:lnTo>
                  <a:lnTo>
                    <a:pt x="142824" y="280530"/>
                  </a:lnTo>
                  <a:lnTo>
                    <a:pt x="170129" y="283489"/>
                  </a:lnTo>
                  <a:lnTo>
                    <a:pt x="190271" y="287413"/>
                  </a:lnTo>
                  <a:lnTo>
                    <a:pt x="202971" y="291503"/>
                  </a:lnTo>
                  <a:lnTo>
                    <a:pt x="202971" y="280949"/>
                  </a:lnTo>
                  <a:lnTo>
                    <a:pt x="197878" y="279374"/>
                  </a:lnTo>
                  <a:lnTo>
                    <a:pt x="185407" y="275526"/>
                  </a:lnTo>
                  <a:lnTo>
                    <a:pt x="150888" y="270675"/>
                  </a:lnTo>
                  <a:lnTo>
                    <a:pt x="119100" y="269341"/>
                  </a:lnTo>
                  <a:lnTo>
                    <a:pt x="190550" y="118300"/>
                  </a:lnTo>
                  <a:lnTo>
                    <a:pt x="191223" y="112242"/>
                  </a:lnTo>
                  <a:lnTo>
                    <a:pt x="195160" y="76250"/>
                  </a:lnTo>
                  <a:lnTo>
                    <a:pt x="184264" y="47637"/>
                  </a:lnTo>
                  <a:lnTo>
                    <a:pt x="180797" y="38544"/>
                  </a:lnTo>
                  <a:lnTo>
                    <a:pt x="151358" y="11150"/>
                  </a:lnTo>
                  <a:lnTo>
                    <a:pt x="140906" y="8293"/>
                  </a:lnTo>
                  <a:lnTo>
                    <a:pt x="140906" y="79946"/>
                  </a:lnTo>
                  <a:lnTo>
                    <a:pt x="138379" y="92519"/>
                  </a:lnTo>
                  <a:lnTo>
                    <a:pt x="131445" y="102781"/>
                  </a:lnTo>
                  <a:lnTo>
                    <a:pt x="121183" y="109702"/>
                  </a:lnTo>
                  <a:lnTo>
                    <a:pt x="108610" y="112242"/>
                  </a:lnTo>
                  <a:lnTo>
                    <a:pt x="96037" y="109702"/>
                  </a:lnTo>
                  <a:lnTo>
                    <a:pt x="85763" y="102781"/>
                  </a:lnTo>
                  <a:lnTo>
                    <a:pt x="78841" y="92519"/>
                  </a:lnTo>
                  <a:lnTo>
                    <a:pt x="76301" y="79946"/>
                  </a:lnTo>
                  <a:lnTo>
                    <a:pt x="78841" y="67373"/>
                  </a:lnTo>
                  <a:lnTo>
                    <a:pt x="85763" y="57099"/>
                  </a:lnTo>
                  <a:lnTo>
                    <a:pt x="96037" y="50177"/>
                  </a:lnTo>
                  <a:lnTo>
                    <a:pt x="108610" y="47637"/>
                  </a:lnTo>
                  <a:lnTo>
                    <a:pt x="121183" y="50177"/>
                  </a:lnTo>
                  <a:lnTo>
                    <a:pt x="131445" y="57099"/>
                  </a:lnTo>
                  <a:lnTo>
                    <a:pt x="138379" y="67373"/>
                  </a:lnTo>
                  <a:lnTo>
                    <a:pt x="140906" y="79946"/>
                  </a:lnTo>
                  <a:lnTo>
                    <a:pt x="140906" y="8293"/>
                  </a:lnTo>
                  <a:lnTo>
                    <a:pt x="110718" y="25"/>
                  </a:lnTo>
                  <a:lnTo>
                    <a:pt x="109308" y="0"/>
                  </a:lnTo>
                  <a:lnTo>
                    <a:pt x="106502" y="25"/>
                  </a:lnTo>
                  <a:lnTo>
                    <a:pt x="65862" y="11150"/>
                  </a:lnTo>
                  <a:lnTo>
                    <a:pt x="36410" y="38544"/>
                  </a:lnTo>
                  <a:lnTo>
                    <a:pt x="22059" y="76250"/>
                  </a:lnTo>
                  <a:lnTo>
                    <a:pt x="26670" y="118300"/>
                  </a:lnTo>
                  <a:lnTo>
                    <a:pt x="98107" y="269341"/>
                  </a:lnTo>
                  <a:lnTo>
                    <a:pt x="66332" y="270675"/>
                  </a:lnTo>
                  <a:lnTo>
                    <a:pt x="31800" y="275526"/>
                  </a:lnTo>
                  <a:lnTo>
                    <a:pt x="8534" y="282714"/>
                  </a:lnTo>
                  <a:lnTo>
                    <a:pt x="0" y="291503"/>
                  </a:lnTo>
                  <a:lnTo>
                    <a:pt x="8534" y="300316"/>
                  </a:lnTo>
                  <a:lnTo>
                    <a:pt x="31800" y="307505"/>
                  </a:lnTo>
                  <a:lnTo>
                    <a:pt x="66332" y="312343"/>
                  </a:lnTo>
                  <a:lnTo>
                    <a:pt x="108610" y="314121"/>
                  </a:lnTo>
                  <a:lnTo>
                    <a:pt x="150888" y="312343"/>
                  </a:lnTo>
                  <a:lnTo>
                    <a:pt x="185407" y="307505"/>
                  </a:lnTo>
                  <a:lnTo>
                    <a:pt x="197866" y="303657"/>
                  </a:lnTo>
                  <a:lnTo>
                    <a:pt x="208686" y="300316"/>
                  </a:lnTo>
                  <a:lnTo>
                    <a:pt x="217220" y="2915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070899" y="7273820"/>
            <a:ext cx="479425" cy="479425"/>
            <a:chOff x="1070899" y="7273820"/>
            <a:chExt cx="479425" cy="479425"/>
          </a:xfrm>
        </p:grpSpPr>
        <p:sp>
          <p:nvSpPr>
            <p:cNvPr id="17" name="object 17"/>
            <p:cNvSpPr/>
            <p:nvPr/>
          </p:nvSpPr>
          <p:spPr>
            <a:xfrm>
              <a:off x="1070899" y="7273820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084" y="0"/>
                  </a:moveTo>
                  <a:lnTo>
                    <a:pt x="0" y="0"/>
                  </a:lnTo>
                  <a:lnTo>
                    <a:pt x="0" y="479095"/>
                  </a:lnTo>
                  <a:lnTo>
                    <a:pt x="479084" y="479095"/>
                  </a:lnTo>
                  <a:lnTo>
                    <a:pt x="479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43564" y="7356299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14744" y="131516"/>
                  </a:lnTo>
                  <a:lnTo>
                    <a:pt x="5017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4" y="182317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222328"/>
                  </a:lnTo>
                  <a:lnTo>
                    <a:pt x="129747" y="200855"/>
                  </a:lnTo>
                  <a:lnTo>
                    <a:pt x="119016" y="182317"/>
                  </a:lnTo>
                  <a:lnTo>
                    <a:pt x="103106" y="167869"/>
                  </a:lnTo>
                  <a:lnTo>
                    <a:pt x="83578" y="15866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6" y="131516"/>
                  </a:lnTo>
                  <a:lnTo>
                    <a:pt x="133744" y="91515"/>
                  </a:lnTo>
                  <a:lnTo>
                    <a:pt x="133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8087" y="7435103"/>
              <a:ext cx="129221" cy="87159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243564" y="7356299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14735" y="131520"/>
                  </a:lnTo>
                  <a:lnTo>
                    <a:pt x="5017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35" y="182322"/>
                  </a:lnTo>
                  <a:lnTo>
                    <a:pt x="1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303655"/>
                  </a:lnTo>
                  <a:lnTo>
                    <a:pt x="10470" y="303655"/>
                  </a:lnTo>
                  <a:lnTo>
                    <a:pt x="10490" y="222328"/>
                  </a:lnTo>
                  <a:lnTo>
                    <a:pt x="35960" y="176835"/>
                  </a:lnTo>
                  <a:lnTo>
                    <a:pt x="58438" y="167136"/>
                  </a:lnTo>
                  <a:lnTo>
                    <a:pt x="61987" y="162403"/>
                  </a:lnTo>
                  <a:lnTo>
                    <a:pt x="61987" y="151440"/>
                  </a:lnTo>
                  <a:lnTo>
                    <a:pt x="58438" y="146707"/>
                  </a:lnTo>
                  <a:lnTo>
                    <a:pt x="53160" y="145136"/>
                  </a:lnTo>
                  <a:lnTo>
                    <a:pt x="35960" y="137006"/>
                  </a:lnTo>
                  <a:lnTo>
                    <a:pt x="22491" y="124566"/>
                  </a:lnTo>
                  <a:lnTo>
                    <a:pt x="13686" y="108993"/>
                  </a:lnTo>
                  <a:lnTo>
                    <a:pt x="10490" y="91515"/>
                  </a:lnTo>
                  <a:lnTo>
                    <a:pt x="10470" y="10470"/>
                  </a:lnTo>
                  <a:lnTo>
                    <a:pt x="133755" y="10470"/>
                  </a:lnTo>
                  <a:lnTo>
                    <a:pt x="133755" y="0"/>
                  </a:lnTo>
                  <a:close/>
                </a:path>
                <a:path w="133984" h="314325">
                  <a:moveTo>
                    <a:pt x="133755" y="10470"/>
                  </a:moveTo>
                  <a:lnTo>
                    <a:pt x="123284" y="10470"/>
                  </a:lnTo>
                  <a:lnTo>
                    <a:pt x="123253" y="91515"/>
                  </a:lnTo>
                  <a:lnTo>
                    <a:pt x="120063" y="108993"/>
                  </a:lnTo>
                  <a:lnTo>
                    <a:pt x="111262" y="124566"/>
                  </a:lnTo>
                  <a:lnTo>
                    <a:pt x="97793" y="137006"/>
                  </a:lnTo>
                  <a:lnTo>
                    <a:pt x="80594" y="145136"/>
                  </a:lnTo>
                  <a:lnTo>
                    <a:pt x="75309" y="146707"/>
                  </a:lnTo>
                  <a:lnTo>
                    <a:pt x="71767" y="151440"/>
                  </a:lnTo>
                  <a:lnTo>
                    <a:pt x="71767" y="162403"/>
                  </a:lnTo>
                  <a:lnTo>
                    <a:pt x="75317" y="167136"/>
                  </a:lnTo>
                  <a:lnTo>
                    <a:pt x="80583" y="168706"/>
                  </a:lnTo>
                  <a:lnTo>
                    <a:pt x="97789" y="176835"/>
                  </a:lnTo>
                  <a:lnTo>
                    <a:pt x="111261" y="189273"/>
                  </a:lnTo>
                  <a:lnTo>
                    <a:pt x="120063" y="204845"/>
                  </a:lnTo>
                  <a:lnTo>
                    <a:pt x="123253" y="222328"/>
                  </a:lnTo>
                  <a:lnTo>
                    <a:pt x="123284" y="303655"/>
                  </a:lnTo>
                  <a:lnTo>
                    <a:pt x="133755" y="303655"/>
                  </a:lnTo>
                  <a:lnTo>
                    <a:pt x="133734" y="222328"/>
                  </a:lnTo>
                  <a:lnTo>
                    <a:pt x="119010" y="182322"/>
                  </a:lnTo>
                  <a:lnTo>
                    <a:pt x="83578" y="158675"/>
                  </a:lnTo>
                  <a:lnTo>
                    <a:pt x="81788" y="158141"/>
                  </a:lnTo>
                  <a:lnTo>
                    <a:pt x="81788" y="155702"/>
                  </a:lnTo>
                  <a:lnTo>
                    <a:pt x="119010" y="131520"/>
                  </a:lnTo>
                  <a:lnTo>
                    <a:pt x="133734" y="91515"/>
                  </a:lnTo>
                  <a:lnTo>
                    <a:pt x="133755" y="104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308506" y="7534065"/>
              <a:ext cx="7620" cy="19050"/>
            </a:xfrm>
            <a:custGeom>
              <a:avLst/>
              <a:gdLst/>
              <a:ahLst/>
              <a:cxnLst/>
              <a:rect l="l" t="t" r="r" b="b"/>
              <a:pathLst>
                <a:path w="7619" h="19050">
                  <a:moveTo>
                    <a:pt x="4406" y="15201"/>
                  </a:moveTo>
                  <a:lnTo>
                    <a:pt x="3429" y="14198"/>
                  </a:lnTo>
                  <a:lnTo>
                    <a:pt x="990" y="14198"/>
                  </a:lnTo>
                  <a:lnTo>
                    <a:pt x="0" y="15201"/>
                  </a:lnTo>
                  <a:lnTo>
                    <a:pt x="0" y="17627"/>
                  </a:lnTo>
                  <a:lnTo>
                    <a:pt x="990" y="18618"/>
                  </a:lnTo>
                  <a:lnTo>
                    <a:pt x="3429" y="18618"/>
                  </a:lnTo>
                  <a:lnTo>
                    <a:pt x="4406" y="17627"/>
                  </a:lnTo>
                  <a:lnTo>
                    <a:pt x="4406" y="16408"/>
                  </a:lnTo>
                  <a:lnTo>
                    <a:pt x="4406" y="15201"/>
                  </a:lnTo>
                  <a:close/>
                </a:path>
                <a:path w="7619" h="19050">
                  <a:moveTo>
                    <a:pt x="7416" y="1003"/>
                  </a:moveTo>
                  <a:lnTo>
                    <a:pt x="6426" y="0"/>
                  </a:lnTo>
                  <a:lnTo>
                    <a:pt x="3987" y="0"/>
                  </a:lnTo>
                  <a:lnTo>
                    <a:pt x="3009" y="1003"/>
                  </a:lnTo>
                  <a:lnTo>
                    <a:pt x="3009" y="3429"/>
                  </a:lnTo>
                  <a:lnTo>
                    <a:pt x="3987" y="4419"/>
                  </a:lnTo>
                  <a:lnTo>
                    <a:pt x="6426" y="4419"/>
                  </a:lnTo>
                  <a:lnTo>
                    <a:pt x="7416" y="3429"/>
                  </a:lnTo>
                  <a:lnTo>
                    <a:pt x="7416" y="2209"/>
                  </a:lnTo>
                  <a:lnTo>
                    <a:pt x="7416" y="1003"/>
                  </a:lnTo>
                  <a:close/>
                </a:path>
              </a:pathLst>
            </a:custGeom>
            <a:solidFill>
              <a:srgbClr val="202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1070899" y="8099858"/>
            <a:ext cx="479425" cy="479425"/>
            <a:chOff x="1070899" y="8099858"/>
            <a:chExt cx="479425" cy="479425"/>
          </a:xfrm>
        </p:grpSpPr>
        <p:sp>
          <p:nvSpPr>
            <p:cNvPr id="23" name="object 23"/>
            <p:cNvSpPr/>
            <p:nvPr/>
          </p:nvSpPr>
          <p:spPr>
            <a:xfrm>
              <a:off x="1070899" y="8099858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084" y="0"/>
                  </a:moveTo>
                  <a:lnTo>
                    <a:pt x="0" y="0"/>
                  </a:lnTo>
                  <a:lnTo>
                    <a:pt x="0" y="479095"/>
                  </a:lnTo>
                  <a:lnTo>
                    <a:pt x="479084" y="479095"/>
                  </a:lnTo>
                  <a:lnTo>
                    <a:pt x="479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43564" y="8182347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14744" y="131516"/>
                  </a:lnTo>
                  <a:lnTo>
                    <a:pt x="5017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4" y="182317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222328"/>
                  </a:lnTo>
                  <a:lnTo>
                    <a:pt x="129747" y="200855"/>
                  </a:lnTo>
                  <a:lnTo>
                    <a:pt x="119016" y="182317"/>
                  </a:lnTo>
                  <a:lnTo>
                    <a:pt x="103106" y="167869"/>
                  </a:lnTo>
                  <a:lnTo>
                    <a:pt x="83578" y="15866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6" y="131516"/>
                  </a:lnTo>
                  <a:lnTo>
                    <a:pt x="133744" y="91515"/>
                  </a:lnTo>
                  <a:lnTo>
                    <a:pt x="133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3564" y="8427251"/>
              <a:ext cx="133765" cy="69223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243564" y="8182347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14739" y="131520"/>
                  </a:lnTo>
                  <a:lnTo>
                    <a:pt x="5017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39" y="182322"/>
                  </a:lnTo>
                  <a:lnTo>
                    <a:pt x="1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303655"/>
                  </a:lnTo>
                  <a:lnTo>
                    <a:pt x="10470" y="303655"/>
                  </a:lnTo>
                  <a:lnTo>
                    <a:pt x="10490" y="222328"/>
                  </a:lnTo>
                  <a:lnTo>
                    <a:pt x="35969" y="176835"/>
                  </a:lnTo>
                  <a:lnTo>
                    <a:pt x="58448" y="167125"/>
                  </a:lnTo>
                  <a:lnTo>
                    <a:pt x="61987" y="162392"/>
                  </a:lnTo>
                  <a:lnTo>
                    <a:pt x="61987" y="151450"/>
                  </a:lnTo>
                  <a:lnTo>
                    <a:pt x="58448" y="146707"/>
                  </a:lnTo>
                  <a:lnTo>
                    <a:pt x="53160" y="145136"/>
                  </a:lnTo>
                  <a:lnTo>
                    <a:pt x="35960" y="137006"/>
                  </a:lnTo>
                  <a:lnTo>
                    <a:pt x="22491" y="124566"/>
                  </a:lnTo>
                  <a:lnTo>
                    <a:pt x="13686" y="108993"/>
                  </a:lnTo>
                  <a:lnTo>
                    <a:pt x="10490" y="91515"/>
                  </a:lnTo>
                  <a:lnTo>
                    <a:pt x="10470" y="10470"/>
                  </a:lnTo>
                  <a:lnTo>
                    <a:pt x="133755" y="10470"/>
                  </a:lnTo>
                  <a:lnTo>
                    <a:pt x="133755" y="0"/>
                  </a:lnTo>
                  <a:close/>
                </a:path>
                <a:path w="133984" h="314325">
                  <a:moveTo>
                    <a:pt x="133755" y="10470"/>
                  </a:moveTo>
                  <a:lnTo>
                    <a:pt x="123284" y="10470"/>
                  </a:lnTo>
                  <a:lnTo>
                    <a:pt x="123253" y="91515"/>
                  </a:lnTo>
                  <a:lnTo>
                    <a:pt x="120063" y="108993"/>
                  </a:lnTo>
                  <a:lnTo>
                    <a:pt x="111259" y="124566"/>
                  </a:lnTo>
                  <a:lnTo>
                    <a:pt x="97785" y="137006"/>
                  </a:lnTo>
                  <a:lnTo>
                    <a:pt x="80573" y="145136"/>
                  </a:lnTo>
                  <a:lnTo>
                    <a:pt x="75306" y="146707"/>
                  </a:lnTo>
                  <a:lnTo>
                    <a:pt x="71767" y="151450"/>
                  </a:lnTo>
                  <a:lnTo>
                    <a:pt x="71767" y="162392"/>
                  </a:lnTo>
                  <a:lnTo>
                    <a:pt x="75306" y="167125"/>
                  </a:lnTo>
                  <a:lnTo>
                    <a:pt x="80583" y="168706"/>
                  </a:lnTo>
                  <a:lnTo>
                    <a:pt x="97789" y="176835"/>
                  </a:lnTo>
                  <a:lnTo>
                    <a:pt x="111261" y="189273"/>
                  </a:lnTo>
                  <a:lnTo>
                    <a:pt x="120063" y="204845"/>
                  </a:lnTo>
                  <a:lnTo>
                    <a:pt x="123253" y="222328"/>
                  </a:lnTo>
                  <a:lnTo>
                    <a:pt x="123284" y="303655"/>
                  </a:lnTo>
                  <a:lnTo>
                    <a:pt x="133755" y="303655"/>
                  </a:lnTo>
                  <a:lnTo>
                    <a:pt x="133734" y="222328"/>
                  </a:lnTo>
                  <a:lnTo>
                    <a:pt x="119010" y="182322"/>
                  </a:lnTo>
                  <a:lnTo>
                    <a:pt x="83578" y="15867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0" y="131520"/>
                  </a:lnTo>
                  <a:lnTo>
                    <a:pt x="133734" y="91515"/>
                  </a:lnTo>
                  <a:lnTo>
                    <a:pt x="133755" y="104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6405124" y="9819444"/>
            <a:ext cx="2510790" cy="36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00"/>
              </a:lnSpc>
            </a:pPr>
            <a:r>
              <a:rPr sz="2300" spc="110" dirty="0">
                <a:solidFill>
                  <a:srgbClr val="202B7D"/>
                </a:solidFill>
                <a:latin typeface="Trebuchet MS"/>
                <a:cs typeface="Trebuchet MS"/>
              </a:rPr>
              <a:t>+374</a:t>
            </a:r>
            <a:r>
              <a:rPr sz="2300" spc="1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202B7D"/>
                </a:solidFill>
                <a:latin typeface="Trebuchet MS"/>
                <a:cs typeface="Trebuchet MS"/>
              </a:rPr>
              <a:t>(44)</a:t>
            </a:r>
            <a:r>
              <a:rPr sz="2300" spc="1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spc="120" dirty="0">
                <a:solidFill>
                  <a:srgbClr val="202B7D"/>
                </a:solidFill>
                <a:latin typeface="Trebuchet MS"/>
                <a:cs typeface="Trebuchet MS"/>
              </a:rPr>
              <a:t>777</a:t>
            </a:r>
            <a:r>
              <a:rPr sz="2300" spc="20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spc="105" dirty="0">
                <a:solidFill>
                  <a:srgbClr val="202B7D"/>
                </a:solidFill>
                <a:latin typeface="Trebuchet MS"/>
                <a:cs typeface="Trebuchet MS"/>
              </a:rPr>
              <a:t>237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20"/>
              </a:lnSpc>
            </a:pPr>
            <a:r>
              <a:rPr spc="85" dirty="0"/>
              <a:t>Իմանալ</a:t>
            </a:r>
            <a:r>
              <a:rPr spc="-60" dirty="0"/>
              <a:t> </a:t>
            </a:r>
            <a:r>
              <a:rPr spc="90" dirty="0"/>
              <a:t>ավելին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8546" y="1138164"/>
            <a:ext cx="14137640" cy="9032240"/>
          </a:xfrm>
          <a:custGeom>
            <a:avLst/>
            <a:gdLst/>
            <a:ahLst/>
            <a:cxnLst/>
            <a:rect l="l" t="t" r="r" b="b"/>
            <a:pathLst>
              <a:path w="14137640" h="9032240">
                <a:moveTo>
                  <a:pt x="14137475" y="0"/>
                </a:moveTo>
                <a:lnTo>
                  <a:pt x="0" y="0"/>
                </a:lnTo>
                <a:lnTo>
                  <a:pt x="0" y="9032217"/>
                </a:lnTo>
                <a:lnTo>
                  <a:pt x="14137475" y="9032217"/>
                </a:lnTo>
                <a:lnTo>
                  <a:pt x="14137475" y="0"/>
                </a:lnTo>
                <a:close/>
              </a:path>
            </a:pathLst>
          </a:custGeom>
          <a:solidFill>
            <a:srgbClr val="202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67808" y="2060478"/>
            <a:ext cx="6946265" cy="656047"/>
          </a:xfrm>
          <a:prstGeom prst="rect">
            <a:avLst/>
          </a:prstGeom>
        </p:spPr>
        <p:txBody>
          <a:bodyPr vert="horz" wrap="square" lIns="0" tIns="11630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hy-AM" sz="3500" dirty="0"/>
              <a:t>«ԷՄԲԻ ՔՈՆՍԹՐԱՔՇՆ» ՍՊԸ</a:t>
            </a:r>
            <a:endParaRPr sz="3500" spc="-1585" dirty="0"/>
          </a:p>
        </p:txBody>
      </p:sp>
      <p:grpSp>
        <p:nvGrpSpPr>
          <p:cNvPr id="4" name="object 4"/>
          <p:cNvGrpSpPr/>
          <p:nvPr/>
        </p:nvGrpSpPr>
        <p:grpSpPr>
          <a:xfrm>
            <a:off x="1070899" y="6447772"/>
            <a:ext cx="479425" cy="479425"/>
            <a:chOff x="1070899" y="6447772"/>
            <a:chExt cx="479425" cy="479425"/>
          </a:xfrm>
        </p:grpSpPr>
        <p:sp>
          <p:nvSpPr>
            <p:cNvPr id="5" name="object 5"/>
            <p:cNvSpPr/>
            <p:nvPr/>
          </p:nvSpPr>
          <p:spPr>
            <a:xfrm>
              <a:off x="1070899" y="6447772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084" y="0"/>
                  </a:moveTo>
                  <a:lnTo>
                    <a:pt x="0" y="0"/>
                  </a:lnTo>
                  <a:lnTo>
                    <a:pt x="0" y="479095"/>
                  </a:lnTo>
                  <a:lnTo>
                    <a:pt x="479084" y="479095"/>
                  </a:lnTo>
                  <a:lnTo>
                    <a:pt x="479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3867" y="6564135"/>
              <a:ext cx="91672" cy="9166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201826" y="6530269"/>
              <a:ext cx="217804" cy="314325"/>
            </a:xfrm>
            <a:custGeom>
              <a:avLst/>
              <a:gdLst/>
              <a:ahLst/>
              <a:cxnLst/>
              <a:rect l="l" t="t" r="r" b="b"/>
              <a:pathLst>
                <a:path w="217805" h="314325">
                  <a:moveTo>
                    <a:pt x="217220" y="291503"/>
                  </a:moveTo>
                  <a:lnTo>
                    <a:pt x="208686" y="282714"/>
                  </a:lnTo>
                  <a:lnTo>
                    <a:pt x="202984" y="280962"/>
                  </a:lnTo>
                  <a:lnTo>
                    <a:pt x="202984" y="291503"/>
                  </a:lnTo>
                  <a:lnTo>
                    <a:pt x="190271" y="295605"/>
                  </a:lnTo>
                  <a:lnTo>
                    <a:pt x="170129" y="299542"/>
                  </a:lnTo>
                  <a:lnTo>
                    <a:pt x="142824" y="302488"/>
                  </a:lnTo>
                  <a:lnTo>
                    <a:pt x="108610" y="303657"/>
                  </a:lnTo>
                  <a:lnTo>
                    <a:pt x="74396" y="302488"/>
                  </a:lnTo>
                  <a:lnTo>
                    <a:pt x="47091" y="299542"/>
                  </a:lnTo>
                  <a:lnTo>
                    <a:pt x="26949" y="295605"/>
                  </a:lnTo>
                  <a:lnTo>
                    <a:pt x="14236" y="291503"/>
                  </a:lnTo>
                  <a:lnTo>
                    <a:pt x="26949" y="287413"/>
                  </a:lnTo>
                  <a:lnTo>
                    <a:pt x="47091" y="283489"/>
                  </a:lnTo>
                  <a:lnTo>
                    <a:pt x="74396" y="280530"/>
                  </a:lnTo>
                  <a:lnTo>
                    <a:pt x="102946" y="279577"/>
                  </a:lnTo>
                  <a:lnTo>
                    <a:pt x="108610" y="291515"/>
                  </a:lnTo>
                  <a:lnTo>
                    <a:pt x="114261" y="279577"/>
                  </a:lnTo>
                  <a:lnTo>
                    <a:pt x="142824" y="280530"/>
                  </a:lnTo>
                  <a:lnTo>
                    <a:pt x="170129" y="283489"/>
                  </a:lnTo>
                  <a:lnTo>
                    <a:pt x="190271" y="287413"/>
                  </a:lnTo>
                  <a:lnTo>
                    <a:pt x="202984" y="291503"/>
                  </a:lnTo>
                  <a:lnTo>
                    <a:pt x="202984" y="280962"/>
                  </a:lnTo>
                  <a:lnTo>
                    <a:pt x="197878" y="279374"/>
                  </a:lnTo>
                  <a:lnTo>
                    <a:pt x="185407" y="275526"/>
                  </a:lnTo>
                  <a:lnTo>
                    <a:pt x="150888" y="270675"/>
                  </a:lnTo>
                  <a:lnTo>
                    <a:pt x="119100" y="269341"/>
                  </a:lnTo>
                  <a:lnTo>
                    <a:pt x="190550" y="118300"/>
                  </a:lnTo>
                  <a:lnTo>
                    <a:pt x="191223" y="112242"/>
                  </a:lnTo>
                  <a:lnTo>
                    <a:pt x="195160" y="76250"/>
                  </a:lnTo>
                  <a:lnTo>
                    <a:pt x="184264" y="47637"/>
                  </a:lnTo>
                  <a:lnTo>
                    <a:pt x="180797" y="38544"/>
                  </a:lnTo>
                  <a:lnTo>
                    <a:pt x="151358" y="11150"/>
                  </a:lnTo>
                  <a:lnTo>
                    <a:pt x="140906" y="8293"/>
                  </a:lnTo>
                  <a:lnTo>
                    <a:pt x="140906" y="79946"/>
                  </a:lnTo>
                  <a:lnTo>
                    <a:pt x="138379" y="92519"/>
                  </a:lnTo>
                  <a:lnTo>
                    <a:pt x="131445" y="102781"/>
                  </a:lnTo>
                  <a:lnTo>
                    <a:pt x="121183" y="109702"/>
                  </a:lnTo>
                  <a:lnTo>
                    <a:pt x="108610" y="112242"/>
                  </a:lnTo>
                  <a:lnTo>
                    <a:pt x="96037" y="109702"/>
                  </a:lnTo>
                  <a:lnTo>
                    <a:pt x="85763" y="102781"/>
                  </a:lnTo>
                  <a:lnTo>
                    <a:pt x="78841" y="92519"/>
                  </a:lnTo>
                  <a:lnTo>
                    <a:pt x="76301" y="79946"/>
                  </a:lnTo>
                  <a:lnTo>
                    <a:pt x="78841" y="67373"/>
                  </a:lnTo>
                  <a:lnTo>
                    <a:pt x="85763" y="57099"/>
                  </a:lnTo>
                  <a:lnTo>
                    <a:pt x="96037" y="50177"/>
                  </a:lnTo>
                  <a:lnTo>
                    <a:pt x="108610" y="47637"/>
                  </a:lnTo>
                  <a:lnTo>
                    <a:pt x="121183" y="50177"/>
                  </a:lnTo>
                  <a:lnTo>
                    <a:pt x="131445" y="57099"/>
                  </a:lnTo>
                  <a:lnTo>
                    <a:pt x="138379" y="67373"/>
                  </a:lnTo>
                  <a:lnTo>
                    <a:pt x="140906" y="79946"/>
                  </a:lnTo>
                  <a:lnTo>
                    <a:pt x="140906" y="8293"/>
                  </a:lnTo>
                  <a:lnTo>
                    <a:pt x="110718" y="25"/>
                  </a:lnTo>
                  <a:lnTo>
                    <a:pt x="109308" y="0"/>
                  </a:lnTo>
                  <a:lnTo>
                    <a:pt x="106502" y="25"/>
                  </a:lnTo>
                  <a:lnTo>
                    <a:pt x="65862" y="11150"/>
                  </a:lnTo>
                  <a:lnTo>
                    <a:pt x="36410" y="38544"/>
                  </a:lnTo>
                  <a:lnTo>
                    <a:pt x="22059" y="76250"/>
                  </a:lnTo>
                  <a:lnTo>
                    <a:pt x="26670" y="118300"/>
                  </a:lnTo>
                  <a:lnTo>
                    <a:pt x="98107" y="269341"/>
                  </a:lnTo>
                  <a:lnTo>
                    <a:pt x="66332" y="270675"/>
                  </a:lnTo>
                  <a:lnTo>
                    <a:pt x="31800" y="275526"/>
                  </a:lnTo>
                  <a:lnTo>
                    <a:pt x="8534" y="282714"/>
                  </a:lnTo>
                  <a:lnTo>
                    <a:pt x="0" y="291503"/>
                  </a:lnTo>
                  <a:lnTo>
                    <a:pt x="8534" y="300316"/>
                  </a:lnTo>
                  <a:lnTo>
                    <a:pt x="31800" y="307505"/>
                  </a:lnTo>
                  <a:lnTo>
                    <a:pt x="66332" y="312343"/>
                  </a:lnTo>
                  <a:lnTo>
                    <a:pt x="108610" y="314121"/>
                  </a:lnTo>
                  <a:lnTo>
                    <a:pt x="150888" y="312343"/>
                  </a:lnTo>
                  <a:lnTo>
                    <a:pt x="185407" y="307505"/>
                  </a:lnTo>
                  <a:lnTo>
                    <a:pt x="197866" y="303657"/>
                  </a:lnTo>
                  <a:lnTo>
                    <a:pt x="208686" y="300316"/>
                  </a:lnTo>
                  <a:lnTo>
                    <a:pt x="217220" y="2915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972527" y="6328772"/>
            <a:ext cx="7244715" cy="2534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983739">
              <a:lnSpc>
                <a:spcPct val="134100"/>
              </a:lnSpc>
              <a:spcBef>
                <a:spcPts val="95"/>
              </a:spcBef>
            </a:pP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Հասցե՝</a:t>
            </a:r>
            <a:r>
              <a:rPr sz="205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95" dirty="0">
                <a:solidFill>
                  <a:srgbClr val="FFFFFF"/>
                </a:solidFill>
                <a:latin typeface="Trebuchet MS"/>
                <a:cs typeface="Trebuchet MS"/>
              </a:rPr>
              <a:t>Մարզ</a:t>
            </a:r>
            <a:r>
              <a:rPr sz="205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Արարատ,</a:t>
            </a:r>
            <a:r>
              <a:rPr sz="205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70" dirty="0">
                <a:solidFill>
                  <a:srgbClr val="FFFFFF"/>
                </a:solidFill>
                <a:latin typeface="Trebuchet MS"/>
                <a:cs typeface="Trebuchet MS"/>
              </a:rPr>
              <a:t>համայնք</a:t>
            </a:r>
            <a:r>
              <a:rPr sz="205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Մասիս,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գյուղ</a:t>
            </a:r>
            <a:r>
              <a:rPr sz="205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55" dirty="0">
                <a:solidFill>
                  <a:srgbClr val="FFFFFF"/>
                </a:solidFill>
                <a:latin typeface="Trebuchet MS"/>
                <a:cs typeface="Trebuchet MS"/>
              </a:rPr>
              <a:t>Այնթապ,</a:t>
            </a:r>
            <a:r>
              <a:rPr sz="205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3-րդ</a:t>
            </a:r>
            <a:r>
              <a:rPr sz="205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փողոց,</a:t>
            </a:r>
            <a:r>
              <a:rPr sz="205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85" dirty="0">
                <a:solidFill>
                  <a:srgbClr val="FFFFFF"/>
                </a:solidFill>
                <a:latin typeface="Trebuchet MS"/>
                <a:cs typeface="Trebuchet MS"/>
              </a:rPr>
              <a:t>57</a:t>
            </a:r>
            <a:r>
              <a:rPr sz="2050" spc="-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65" dirty="0">
                <a:solidFill>
                  <a:srgbClr val="FFFFFF"/>
                </a:solidFill>
                <a:latin typeface="Trebuchet MS"/>
                <a:cs typeface="Trebuchet MS"/>
              </a:rPr>
              <a:t>հողամաս</a:t>
            </a:r>
            <a:endParaRPr sz="2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755"/>
              </a:spcBef>
            </a:pP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Շին.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թույլտվության</a:t>
            </a:r>
            <a:r>
              <a:rPr sz="205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ժամկետ`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45" dirty="0">
                <a:solidFill>
                  <a:srgbClr val="FFFFFF"/>
                </a:solidFill>
                <a:latin typeface="Trebuchet MS"/>
                <a:cs typeface="Trebuchet MS"/>
              </a:rPr>
              <a:t>01/09/2023թ</a:t>
            </a:r>
            <a:endParaRPr sz="2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905"/>
              </a:spcBef>
            </a:pP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Շին.</a:t>
            </a:r>
            <a:r>
              <a:rPr sz="19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85" dirty="0">
                <a:solidFill>
                  <a:srgbClr val="FFFFFF"/>
                </a:solidFill>
                <a:latin typeface="Trebuchet MS"/>
                <a:cs typeface="Trebuchet MS"/>
              </a:rPr>
              <a:t>աշխատանքների</a:t>
            </a:r>
            <a:r>
              <a:rPr sz="19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80" dirty="0">
                <a:solidFill>
                  <a:srgbClr val="FFFFFF"/>
                </a:solidFill>
                <a:latin typeface="Trebuchet MS"/>
                <a:cs typeface="Trebuchet MS"/>
              </a:rPr>
              <a:t>իրականացման</a:t>
            </a:r>
            <a:r>
              <a:rPr sz="19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ժամկետ՝</a:t>
            </a:r>
            <a:r>
              <a:rPr sz="19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01/09/2025թ</a:t>
            </a:r>
            <a:endParaRPr sz="1900">
              <a:latin typeface="Trebuchet MS"/>
              <a:cs typeface="Trebuchet MS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08826" y="2276349"/>
            <a:ext cx="9591372" cy="675584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191200" y="672619"/>
            <a:ext cx="194056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i="1" spc="285" dirty="0">
                <a:solidFill>
                  <a:srgbClr val="202B7D"/>
                </a:solidFill>
                <a:latin typeface="Trebuchet MS"/>
                <a:cs typeface="Trebuchet MS"/>
              </a:rPr>
              <a:t>fas</a:t>
            </a:r>
            <a:r>
              <a:rPr sz="1950" i="1" spc="-19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1950" i="1" spc="290" dirty="0">
                <a:solidFill>
                  <a:srgbClr val="202B7D"/>
                </a:solidFill>
                <a:latin typeface="Trebuchet MS"/>
                <a:cs typeface="Trebuchet MS"/>
              </a:rPr>
              <a:t>tbank.am </a:t>
            </a:r>
            <a:endParaRPr sz="195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070899" y="7671253"/>
            <a:ext cx="479425" cy="479425"/>
            <a:chOff x="1070899" y="7671253"/>
            <a:chExt cx="479425" cy="479425"/>
          </a:xfrm>
        </p:grpSpPr>
        <p:sp>
          <p:nvSpPr>
            <p:cNvPr id="12" name="object 12"/>
            <p:cNvSpPr/>
            <p:nvPr/>
          </p:nvSpPr>
          <p:spPr>
            <a:xfrm>
              <a:off x="1070899" y="7671253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084" y="0"/>
                  </a:moveTo>
                  <a:lnTo>
                    <a:pt x="0" y="0"/>
                  </a:lnTo>
                  <a:lnTo>
                    <a:pt x="0" y="479095"/>
                  </a:lnTo>
                  <a:lnTo>
                    <a:pt x="479084" y="479095"/>
                  </a:lnTo>
                  <a:lnTo>
                    <a:pt x="479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243564" y="7753743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14744" y="131516"/>
                  </a:lnTo>
                  <a:lnTo>
                    <a:pt x="5017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4" y="182317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222328"/>
                  </a:lnTo>
                  <a:lnTo>
                    <a:pt x="129747" y="200855"/>
                  </a:lnTo>
                  <a:lnTo>
                    <a:pt x="119016" y="182317"/>
                  </a:lnTo>
                  <a:lnTo>
                    <a:pt x="103106" y="167869"/>
                  </a:lnTo>
                  <a:lnTo>
                    <a:pt x="83578" y="15866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6" y="131516"/>
                  </a:lnTo>
                  <a:lnTo>
                    <a:pt x="133744" y="91515"/>
                  </a:lnTo>
                  <a:lnTo>
                    <a:pt x="133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8087" y="7832536"/>
              <a:ext cx="129221" cy="8715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243564" y="7753743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4016" y="112983"/>
                  </a:lnTo>
                  <a:lnTo>
                    <a:pt x="14745" y="131520"/>
                  </a:lnTo>
                  <a:lnTo>
                    <a:pt x="30654" y="145968"/>
                  </a:lnTo>
                  <a:lnTo>
                    <a:pt x="5018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5" y="182322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303655"/>
                  </a:lnTo>
                  <a:lnTo>
                    <a:pt x="10470" y="303655"/>
                  </a:lnTo>
                  <a:lnTo>
                    <a:pt x="10501" y="222328"/>
                  </a:lnTo>
                  <a:lnTo>
                    <a:pt x="35965" y="176831"/>
                  </a:lnTo>
                  <a:lnTo>
                    <a:pt x="58438" y="167136"/>
                  </a:lnTo>
                  <a:lnTo>
                    <a:pt x="61987" y="162403"/>
                  </a:lnTo>
                  <a:lnTo>
                    <a:pt x="61987" y="151450"/>
                  </a:lnTo>
                  <a:lnTo>
                    <a:pt x="58448" y="146707"/>
                  </a:lnTo>
                  <a:lnTo>
                    <a:pt x="53171" y="145136"/>
                  </a:lnTo>
                  <a:lnTo>
                    <a:pt x="35965" y="137008"/>
                  </a:lnTo>
                  <a:lnTo>
                    <a:pt x="22494" y="124570"/>
                  </a:lnTo>
                  <a:lnTo>
                    <a:pt x="13691" y="108998"/>
                  </a:lnTo>
                  <a:lnTo>
                    <a:pt x="10501" y="91515"/>
                  </a:lnTo>
                  <a:lnTo>
                    <a:pt x="10470" y="10470"/>
                  </a:lnTo>
                  <a:lnTo>
                    <a:pt x="133755" y="10470"/>
                  </a:lnTo>
                  <a:lnTo>
                    <a:pt x="133755" y="0"/>
                  </a:lnTo>
                  <a:close/>
                </a:path>
                <a:path w="133984" h="314325">
                  <a:moveTo>
                    <a:pt x="133755" y="10470"/>
                  </a:moveTo>
                  <a:lnTo>
                    <a:pt x="123284" y="10470"/>
                  </a:lnTo>
                  <a:lnTo>
                    <a:pt x="123264" y="91515"/>
                  </a:lnTo>
                  <a:lnTo>
                    <a:pt x="120068" y="108998"/>
                  </a:lnTo>
                  <a:lnTo>
                    <a:pt x="111261" y="124570"/>
                  </a:lnTo>
                  <a:lnTo>
                    <a:pt x="97785" y="137008"/>
                  </a:lnTo>
                  <a:lnTo>
                    <a:pt x="80573" y="145136"/>
                  </a:lnTo>
                  <a:lnTo>
                    <a:pt x="75306" y="146707"/>
                  </a:lnTo>
                  <a:lnTo>
                    <a:pt x="71767" y="151450"/>
                  </a:lnTo>
                  <a:lnTo>
                    <a:pt x="71777" y="162403"/>
                  </a:lnTo>
                  <a:lnTo>
                    <a:pt x="75317" y="167136"/>
                  </a:lnTo>
                  <a:lnTo>
                    <a:pt x="80583" y="168706"/>
                  </a:lnTo>
                  <a:lnTo>
                    <a:pt x="97789" y="176831"/>
                  </a:lnTo>
                  <a:lnTo>
                    <a:pt x="111262" y="189269"/>
                  </a:lnTo>
                  <a:lnTo>
                    <a:pt x="120068" y="204844"/>
                  </a:lnTo>
                  <a:lnTo>
                    <a:pt x="123264" y="222328"/>
                  </a:lnTo>
                  <a:lnTo>
                    <a:pt x="123284" y="303655"/>
                  </a:lnTo>
                  <a:lnTo>
                    <a:pt x="133755" y="303655"/>
                  </a:lnTo>
                  <a:lnTo>
                    <a:pt x="133755" y="222328"/>
                  </a:lnTo>
                  <a:lnTo>
                    <a:pt x="129743" y="200860"/>
                  </a:lnTo>
                  <a:lnTo>
                    <a:pt x="119012" y="182322"/>
                  </a:lnTo>
                  <a:lnTo>
                    <a:pt x="103105" y="167874"/>
                  </a:lnTo>
                  <a:lnTo>
                    <a:pt x="83578" y="15867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2" y="131520"/>
                  </a:lnTo>
                  <a:lnTo>
                    <a:pt x="133744" y="91515"/>
                  </a:lnTo>
                  <a:lnTo>
                    <a:pt x="133755" y="104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08506" y="7931511"/>
              <a:ext cx="7620" cy="19050"/>
            </a:xfrm>
            <a:custGeom>
              <a:avLst/>
              <a:gdLst/>
              <a:ahLst/>
              <a:cxnLst/>
              <a:rect l="l" t="t" r="r" b="b"/>
              <a:pathLst>
                <a:path w="7619" h="19050">
                  <a:moveTo>
                    <a:pt x="4406" y="15189"/>
                  </a:moveTo>
                  <a:lnTo>
                    <a:pt x="3429" y="14185"/>
                  </a:lnTo>
                  <a:lnTo>
                    <a:pt x="990" y="14185"/>
                  </a:lnTo>
                  <a:lnTo>
                    <a:pt x="0" y="15189"/>
                  </a:lnTo>
                  <a:lnTo>
                    <a:pt x="0" y="17614"/>
                  </a:lnTo>
                  <a:lnTo>
                    <a:pt x="990" y="18605"/>
                  </a:lnTo>
                  <a:lnTo>
                    <a:pt x="3429" y="18605"/>
                  </a:lnTo>
                  <a:lnTo>
                    <a:pt x="4406" y="17614"/>
                  </a:lnTo>
                  <a:lnTo>
                    <a:pt x="4406" y="16395"/>
                  </a:lnTo>
                  <a:lnTo>
                    <a:pt x="4406" y="15189"/>
                  </a:lnTo>
                  <a:close/>
                </a:path>
                <a:path w="7619" h="19050">
                  <a:moveTo>
                    <a:pt x="7416" y="990"/>
                  </a:moveTo>
                  <a:lnTo>
                    <a:pt x="6426" y="0"/>
                  </a:lnTo>
                  <a:lnTo>
                    <a:pt x="3987" y="0"/>
                  </a:lnTo>
                  <a:lnTo>
                    <a:pt x="3009" y="990"/>
                  </a:lnTo>
                  <a:lnTo>
                    <a:pt x="3009" y="3429"/>
                  </a:lnTo>
                  <a:lnTo>
                    <a:pt x="3987" y="4419"/>
                  </a:lnTo>
                  <a:lnTo>
                    <a:pt x="6426" y="4419"/>
                  </a:lnTo>
                  <a:lnTo>
                    <a:pt x="7416" y="3429"/>
                  </a:lnTo>
                  <a:lnTo>
                    <a:pt x="7416" y="2209"/>
                  </a:lnTo>
                  <a:lnTo>
                    <a:pt x="7416" y="990"/>
                  </a:lnTo>
                  <a:close/>
                </a:path>
              </a:pathLst>
            </a:custGeom>
            <a:solidFill>
              <a:srgbClr val="202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070899" y="8472716"/>
            <a:ext cx="479425" cy="479425"/>
            <a:chOff x="1070899" y="8472716"/>
            <a:chExt cx="479425" cy="479425"/>
          </a:xfrm>
        </p:grpSpPr>
        <p:sp>
          <p:nvSpPr>
            <p:cNvPr id="18" name="object 18"/>
            <p:cNvSpPr/>
            <p:nvPr/>
          </p:nvSpPr>
          <p:spPr>
            <a:xfrm>
              <a:off x="1070899" y="8472716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084" y="0"/>
                  </a:moveTo>
                  <a:lnTo>
                    <a:pt x="0" y="0"/>
                  </a:lnTo>
                  <a:lnTo>
                    <a:pt x="0" y="479095"/>
                  </a:lnTo>
                  <a:lnTo>
                    <a:pt x="479084" y="479095"/>
                  </a:lnTo>
                  <a:lnTo>
                    <a:pt x="479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43564" y="8555195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14744" y="131516"/>
                  </a:lnTo>
                  <a:lnTo>
                    <a:pt x="5017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4" y="182317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222328"/>
                  </a:lnTo>
                  <a:lnTo>
                    <a:pt x="129747" y="200855"/>
                  </a:lnTo>
                  <a:lnTo>
                    <a:pt x="119016" y="182317"/>
                  </a:lnTo>
                  <a:lnTo>
                    <a:pt x="103106" y="167869"/>
                  </a:lnTo>
                  <a:lnTo>
                    <a:pt x="83578" y="15866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6" y="131516"/>
                  </a:lnTo>
                  <a:lnTo>
                    <a:pt x="133744" y="91515"/>
                  </a:lnTo>
                  <a:lnTo>
                    <a:pt x="133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43564" y="8800098"/>
              <a:ext cx="133765" cy="6922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243564" y="8555195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4016" y="112983"/>
                  </a:lnTo>
                  <a:lnTo>
                    <a:pt x="14745" y="131520"/>
                  </a:lnTo>
                  <a:lnTo>
                    <a:pt x="30654" y="145968"/>
                  </a:lnTo>
                  <a:lnTo>
                    <a:pt x="5018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5" y="182322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303655"/>
                  </a:lnTo>
                  <a:lnTo>
                    <a:pt x="10470" y="303655"/>
                  </a:lnTo>
                  <a:lnTo>
                    <a:pt x="10501" y="222328"/>
                  </a:lnTo>
                  <a:lnTo>
                    <a:pt x="35969" y="176835"/>
                  </a:lnTo>
                  <a:lnTo>
                    <a:pt x="58448" y="167125"/>
                  </a:lnTo>
                  <a:lnTo>
                    <a:pt x="61979" y="162403"/>
                  </a:lnTo>
                  <a:lnTo>
                    <a:pt x="61979" y="151440"/>
                  </a:lnTo>
                  <a:lnTo>
                    <a:pt x="58448" y="146718"/>
                  </a:lnTo>
                  <a:lnTo>
                    <a:pt x="53171" y="145136"/>
                  </a:lnTo>
                  <a:lnTo>
                    <a:pt x="35965" y="137008"/>
                  </a:lnTo>
                  <a:lnTo>
                    <a:pt x="22494" y="124570"/>
                  </a:lnTo>
                  <a:lnTo>
                    <a:pt x="13691" y="108998"/>
                  </a:lnTo>
                  <a:lnTo>
                    <a:pt x="10501" y="91515"/>
                  </a:lnTo>
                  <a:lnTo>
                    <a:pt x="10470" y="10470"/>
                  </a:lnTo>
                  <a:lnTo>
                    <a:pt x="133755" y="10470"/>
                  </a:lnTo>
                  <a:lnTo>
                    <a:pt x="133755" y="0"/>
                  </a:lnTo>
                  <a:close/>
                </a:path>
                <a:path w="133984" h="314325">
                  <a:moveTo>
                    <a:pt x="133755" y="10470"/>
                  </a:moveTo>
                  <a:lnTo>
                    <a:pt x="123284" y="10470"/>
                  </a:lnTo>
                  <a:lnTo>
                    <a:pt x="123264" y="91515"/>
                  </a:lnTo>
                  <a:lnTo>
                    <a:pt x="120068" y="108998"/>
                  </a:lnTo>
                  <a:lnTo>
                    <a:pt x="111262" y="124570"/>
                  </a:lnTo>
                  <a:lnTo>
                    <a:pt x="97789" y="137008"/>
                  </a:lnTo>
                  <a:lnTo>
                    <a:pt x="80583" y="145136"/>
                  </a:lnTo>
                  <a:lnTo>
                    <a:pt x="75298" y="146718"/>
                  </a:lnTo>
                  <a:lnTo>
                    <a:pt x="71767" y="151440"/>
                  </a:lnTo>
                  <a:lnTo>
                    <a:pt x="71767" y="162403"/>
                  </a:lnTo>
                  <a:lnTo>
                    <a:pt x="75306" y="167136"/>
                  </a:lnTo>
                  <a:lnTo>
                    <a:pt x="80594" y="168706"/>
                  </a:lnTo>
                  <a:lnTo>
                    <a:pt x="97794" y="176835"/>
                  </a:lnTo>
                  <a:lnTo>
                    <a:pt x="111263" y="189273"/>
                  </a:lnTo>
                  <a:lnTo>
                    <a:pt x="120068" y="204845"/>
                  </a:lnTo>
                  <a:lnTo>
                    <a:pt x="123264" y="222328"/>
                  </a:lnTo>
                  <a:lnTo>
                    <a:pt x="123284" y="303655"/>
                  </a:lnTo>
                  <a:lnTo>
                    <a:pt x="133755" y="303655"/>
                  </a:lnTo>
                  <a:lnTo>
                    <a:pt x="133755" y="222328"/>
                  </a:lnTo>
                  <a:lnTo>
                    <a:pt x="129743" y="200860"/>
                  </a:lnTo>
                  <a:lnTo>
                    <a:pt x="119012" y="182322"/>
                  </a:lnTo>
                  <a:lnTo>
                    <a:pt x="103105" y="167874"/>
                  </a:lnTo>
                  <a:lnTo>
                    <a:pt x="83578" y="15867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2" y="131520"/>
                  </a:lnTo>
                  <a:lnTo>
                    <a:pt x="133744" y="91515"/>
                  </a:lnTo>
                  <a:lnTo>
                    <a:pt x="133755" y="104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6328373" y="9819444"/>
            <a:ext cx="2587625" cy="36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00"/>
              </a:lnSpc>
            </a:pPr>
            <a:r>
              <a:rPr sz="2300" spc="110" dirty="0">
                <a:solidFill>
                  <a:srgbClr val="202B7D"/>
                </a:solidFill>
                <a:latin typeface="Trebuchet MS"/>
                <a:cs typeface="Trebuchet MS"/>
              </a:rPr>
              <a:t>+374</a:t>
            </a:r>
            <a:r>
              <a:rPr sz="2300" spc="-10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202B7D"/>
                </a:solidFill>
                <a:latin typeface="Trebuchet MS"/>
                <a:cs typeface="Trebuchet MS"/>
              </a:rPr>
              <a:t>(94)</a:t>
            </a:r>
            <a:r>
              <a:rPr sz="2300" spc="-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spc="120" dirty="0">
                <a:solidFill>
                  <a:srgbClr val="202B7D"/>
                </a:solidFill>
                <a:latin typeface="Trebuchet MS"/>
                <a:cs typeface="Trebuchet MS"/>
              </a:rPr>
              <a:t>10</a:t>
            </a:r>
            <a:r>
              <a:rPr sz="2300" spc="-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spc="120" dirty="0">
                <a:solidFill>
                  <a:srgbClr val="202B7D"/>
                </a:solidFill>
                <a:latin typeface="Trebuchet MS"/>
                <a:cs typeface="Trebuchet MS"/>
              </a:rPr>
              <a:t>20</a:t>
            </a:r>
            <a:r>
              <a:rPr sz="2300" spc="-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spc="105" dirty="0">
                <a:solidFill>
                  <a:srgbClr val="202B7D"/>
                </a:solidFill>
                <a:latin typeface="Trebuchet MS"/>
                <a:cs typeface="Trebuchet MS"/>
              </a:rPr>
              <a:t>10</a:t>
            </a:r>
            <a:endParaRPr sz="23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550B1FB2-F573-1AE6-6057-604E0F4AE85A}"/>
              </a:ext>
            </a:extLst>
          </p:cNvPr>
          <p:cNvSpPr/>
          <p:nvPr/>
        </p:nvSpPr>
        <p:spPr>
          <a:xfrm>
            <a:off x="1245020" y="1147398"/>
            <a:ext cx="14137640" cy="9032240"/>
          </a:xfrm>
          <a:custGeom>
            <a:avLst/>
            <a:gdLst/>
            <a:ahLst/>
            <a:cxnLst/>
            <a:rect l="l" t="t" r="r" b="b"/>
            <a:pathLst>
              <a:path w="14137640" h="9032240">
                <a:moveTo>
                  <a:pt x="14137475" y="0"/>
                </a:moveTo>
                <a:lnTo>
                  <a:pt x="0" y="0"/>
                </a:lnTo>
                <a:lnTo>
                  <a:pt x="0" y="9032217"/>
                </a:lnTo>
                <a:lnTo>
                  <a:pt x="14137475" y="9032217"/>
                </a:lnTo>
                <a:lnTo>
                  <a:pt x="14137475" y="0"/>
                </a:lnTo>
                <a:close/>
              </a:path>
            </a:pathLst>
          </a:custGeom>
          <a:solidFill>
            <a:srgbClr val="202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E916922D-5DA6-1183-44CD-49BEA96ED1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67808" y="2060478"/>
            <a:ext cx="6946265" cy="656047"/>
          </a:xfrm>
          <a:prstGeom prst="rect">
            <a:avLst/>
          </a:prstGeom>
        </p:spPr>
        <p:txBody>
          <a:bodyPr vert="horz" wrap="square" lIns="0" tIns="11630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hy-AM" sz="3500" dirty="0"/>
              <a:t>«ՍԱՆՆԻ ՀՈՄ» ՍՊԸ</a:t>
            </a:r>
            <a:endParaRPr sz="3500" spc="-1585" dirty="0"/>
          </a:p>
        </p:txBody>
      </p:sp>
      <p:grpSp>
        <p:nvGrpSpPr>
          <p:cNvPr id="5" name="object 4">
            <a:extLst>
              <a:ext uri="{FF2B5EF4-FFF2-40B4-BE49-F238E27FC236}">
                <a16:creationId xmlns:a16="http://schemas.microsoft.com/office/drawing/2014/main" id="{CCDFCA18-3F29-3D89-002D-D64D6485E990}"/>
              </a:ext>
            </a:extLst>
          </p:cNvPr>
          <p:cNvGrpSpPr/>
          <p:nvPr/>
        </p:nvGrpSpPr>
        <p:grpSpPr>
          <a:xfrm>
            <a:off x="1070899" y="6447772"/>
            <a:ext cx="479425" cy="479425"/>
            <a:chOff x="1070899" y="6447772"/>
            <a:chExt cx="479425" cy="479425"/>
          </a:xfrm>
        </p:grpSpPr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716DC121-F81B-F943-E464-CBCFD09F0181}"/>
                </a:ext>
              </a:extLst>
            </p:cNvPr>
            <p:cNvSpPr/>
            <p:nvPr/>
          </p:nvSpPr>
          <p:spPr>
            <a:xfrm>
              <a:off x="1070899" y="6447772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084" y="0"/>
                  </a:moveTo>
                  <a:lnTo>
                    <a:pt x="0" y="0"/>
                  </a:lnTo>
                  <a:lnTo>
                    <a:pt x="0" y="479095"/>
                  </a:lnTo>
                  <a:lnTo>
                    <a:pt x="479084" y="479095"/>
                  </a:lnTo>
                  <a:lnTo>
                    <a:pt x="479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6">
              <a:extLst>
                <a:ext uri="{FF2B5EF4-FFF2-40B4-BE49-F238E27FC236}">
                  <a16:creationId xmlns:a16="http://schemas.microsoft.com/office/drawing/2014/main" id="{709F5F53-86FD-90E3-5767-23A8F835026C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3867" y="6564135"/>
              <a:ext cx="91672" cy="91662"/>
            </a:xfrm>
            <a:prstGeom prst="rect">
              <a:avLst/>
            </a:prstGeom>
          </p:spPr>
        </p:pic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AB281D44-1A51-13CD-21B9-B2CA75F7D938}"/>
                </a:ext>
              </a:extLst>
            </p:cNvPr>
            <p:cNvSpPr/>
            <p:nvPr/>
          </p:nvSpPr>
          <p:spPr>
            <a:xfrm>
              <a:off x="1201826" y="6530269"/>
              <a:ext cx="217804" cy="314325"/>
            </a:xfrm>
            <a:custGeom>
              <a:avLst/>
              <a:gdLst/>
              <a:ahLst/>
              <a:cxnLst/>
              <a:rect l="l" t="t" r="r" b="b"/>
              <a:pathLst>
                <a:path w="217805" h="314325">
                  <a:moveTo>
                    <a:pt x="217220" y="291503"/>
                  </a:moveTo>
                  <a:lnTo>
                    <a:pt x="208686" y="282714"/>
                  </a:lnTo>
                  <a:lnTo>
                    <a:pt x="202984" y="280962"/>
                  </a:lnTo>
                  <a:lnTo>
                    <a:pt x="202984" y="291503"/>
                  </a:lnTo>
                  <a:lnTo>
                    <a:pt x="190271" y="295605"/>
                  </a:lnTo>
                  <a:lnTo>
                    <a:pt x="170129" y="299542"/>
                  </a:lnTo>
                  <a:lnTo>
                    <a:pt x="142824" y="302488"/>
                  </a:lnTo>
                  <a:lnTo>
                    <a:pt x="108610" y="303657"/>
                  </a:lnTo>
                  <a:lnTo>
                    <a:pt x="74396" y="302488"/>
                  </a:lnTo>
                  <a:lnTo>
                    <a:pt x="47091" y="299542"/>
                  </a:lnTo>
                  <a:lnTo>
                    <a:pt x="26949" y="295605"/>
                  </a:lnTo>
                  <a:lnTo>
                    <a:pt x="14236" y="291503"/>
                  </a:lnTo>
                  <a:lnTo>
                    <a:pt x="26949" y="287413"/>
                  </a:lnTo>
                  <a:lnTo>
                    <a:pt x="47091" y="283489"/>
                  </a:lnTo>
                  <a:lnTo>
                    <a:pt x="74396" y="280530"/>
                  </a:lnTo>
                  <a:lnTo>
                    <a:pt x="102946" y="279577"/>
                  </a:lnTo>
                  <a:lnTo>
                    <a:pt x="108610" y="291515"/>
                  </a:lnTo>
                  <a:lnTo>
                    <a:pt x="114261" y="279577"/>
                  </a:lnTo>
                  <a:lnTo>
                    <a:pt x="142824" y="280530"/>
                  </a:lnTo>
                  <a:lnTo>
                    <a:pt x="170129" y="283489"/>
                  </a:lnTo>
                  <a:lnTo>
                    <a:pt x="190271" y="287413"/>
                  </a:lnTo>
                  <a:lnTo>
                    <a:pt x="202984" y="291503"/>
                  </a:lnTo>
                  <a:lnTo>
                    <a:pt x="202984" y="280962"/>
                  </a:lnTo>
                  <a:lnTo>
                    <a:pt x="197878" y="279374"/>
                  </a:lnTo>
                  <a:lnTo>
                    <a:pt x="185407" y="275526"/>
                  </a:lnTo>
                  <a:lnTo>
                    <a:pt x="150888" y="270675"/>
                  </a:lnTo>
                  <a:lnTo>
                    <a:pt x="119100" y="269341"/>
                  </a:lnTo>
                  <a:lnTo>
                    <a:pt x="190550" y="118300"/>
                  </a:lnTo>
                  <a:lnTo>
                    <a:pt x="191223" y="112242"/>
                  </a:lnTo>
                  <a:lnTo>
                    <a:pt x="195160" y="76250"/>
                  </a:lnTo>
                  <a:lnTo>
                    <a:pt x="184264" y="47637"/>
                  </a:lnTo>
                  <a:lnTo>
                    <a:pt x="180797" y="38544"/>
                  </a:lnTo>
                  <a:lnTo>
                    <a:pt x="151358" y="11150"/>
                  </a:lnTo>
                  <a:lnTo>
                    <a:pt x="140906" y="8293"/>
                  </a:lnTo>
                  <a:lnTo>
                    <a:pt x="140906" y="79946"/>
                  </a:lnTo>
                  <a:lnTo>
                    <a:pt x="138379" y="92519"/>
                  </a:lnTo>
                  <a:lnTo>
                    <a:pt x="131445" y="102781"/>
                  </a:lnTo>
                  <a:lnTo>
                    <a:pt x="121183" y="109702"/>
                  </a:lnTo>
                  <a:lnTo>
                    <a:pt x="108610" y="112242"/>
                  </a:lnTo>
                  <a:lnTo>
                    <a:pt x="96037" y="109702"/>
                  </a:lnTo>
                  <a:lnTo>
                    <a:pt x="85763" y="102781"/>
                  </a:lnTo>
                  <a:lnTo>
                    <a:pt x="78841" y="92519"/>
                  </a:lnTo>
                  <a:lnTo>
                    <a:pt x="76301" y="79946"/>
                  </a:lnTo>
                  <a:lnTo>
                    <a:pt x="78841" y="67373"/>
                  </a:lnTo>
                  <a:lnTo>
                    <a:pt x="85763" y="57099"/>
                  </a:lnTo>
                  <a:lnTo>
                    <a:pt x="96037" y="50177"/>
                  </a:lnTo>
                  <a:lnTo>
                    <a:pt x="108610" y="47637"/>
                  </a:lnTo>
                  <a:lnTo>
                    <a:pt x="121183" y="50177"/>
                  </a:lnTo>
                  <a:lnTo>
                    <a:pt x="131445" y="57099"/>
                  </a:lnTo>
                  <a:lnTo>
                    <a:pt x="138379" y="67373"/>
                  </a:lnTo>
                  <a:lnTo>
                    <a:pt x="140906" y="79946"/>
                  </a:lnTo>
                  <a:lnTo>
                    <a:pt x="140906" y="8293"/>
                  </a:lnTo>
                  <a:lnTo>
                    <a:pt x="110718" y="25"/>
                  </a:lnTo>
                  <a:lnTo>
                    <a:pt x="109308" y="0"/>
                  </a:lnTo>
                  <a:lnTo>
                    <a:pt x="106502" y="25"/>
                  </a:lnTo>
                  <a:lnTo>
                    <a:pt x="65862" y="11150"/>
                  </a:lnTo>
                  <a:lnTo>
                    <a:pt x="36410" y="38544"/>
                  </a:lnTo>
                  <a:lnTo>
                    <a:pt x="22059" y="76250"/>
                  </a:lnTo>
                  <a:lnTo>
                    <a:pt x="26670" y="118300"/>
                  </a:lnTo>
                  <a:lnTo>
                    <a:pt x="98107" y="269341"/>
                  </a:lnTo>
                  <a:lnTo>
                    <a:pt x="66332" y="270675"/>
                  </a:lnTo>
                  <a:lnTo>
                    <a:pt x="31800" y="275526"/>
                  </a:lnTo>
                  <a:lnTo>
                    <a:pt x="8534" y="282714"/>
                  </a:lnTo>
                  <a:lnTo>
                    <a:pt x="0" y="291503"/>
                  </a:lnTo>
                  <a:lnTo>
                    <a:pt x="8534" y="300316"/>
                  </a:lnTo>
                  <a:lnTo>
                    <a:pt x="31800" y="307505"/>
                  </a:lnTo>
                  <a:lnTo>
                    <a:pt x="66332" y="312343"/>
                  </a:lnTo>
                  <a:lnTo>
                    <a:pt x="108610" y="314121"/>
                  </a:lnTo>
                  <a:lnTo>
                    <a:pt x="150888" y="312343"/>
                  </a:lnTo>
                  <a:lnTo>
                    <a:pt x="185407" y="307505"/>
                  </a:lnTo>
                  <a:lnTo>
                    <a:pt x="197866" y="303657"/>
                  </a:lnTo>
                  <a:lnTo>
                    <a:pt x="208686" y="300316"/>
                  </a:lnTo>
                  <a:lnTo>
                    <a:pt x="217220" y="2915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8">
            <a:extLst>
              <a:ext uri="{FF2B5EF4-FFF2-40B4-BE49-F238E27FC236}">
                <a16:creationId xmlns:a16="http://schemas.microsoft.com/office/drawing/2014/main" id="{A96C6E68-3D11-74BA-0F24-7A0040C05DB9}"/>
              </a:ext>
            </a:extLst>
          </p:cNvPr>
          <p:cNvSpPr txBox="1"/>
          <p:nvPr/>
        </p:nvSpPr>
        <p:spPr>
          <a:xfrm>
            <a:off x="1972527" y="6328772"/>
            <a:ext cx="7244715" cy="27628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983739">
              <a:lnSpc>
                <a:spcPct val="134100"/>
              </a:lnSpc>
              <a:spcBef>
                <a:spcPts val="95"/>
              </a:spcBef>
            </a:pP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Հասցե՝</a:t>
            </a:r>
            <a:r>
              <a:rPr sz="205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95" dirty="0" err="1">
                <a:solidFill>
                  <a:srgbClr val="FFFFFF"/>
                </a:solidFill>
                <a:latin typeface="Trebuchet MS"/>
                <a:cs typeface="Trebuchet MS"/>
              </a:rPr>
              <a:t>Մարզ</a:t>
            </a:r>
            <a:r>
              <a:rPr sz="205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 err="1">
                <a:solidFill>
                  <a:srgbClr val="FFFFFF"/>
                </a:solidFill>
                <a:latin typeface="Trebuchet MS"/>
                <a:cs typeface="Trebuchet MS"/>
              </a:rPr>
              <a:t>Կոտայք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, </a:t>
            </a:r>
            <a:r>
              <a:rPr sz="2050" dirty="0" err="1">
                <a:solidFill>
                  <a:srgbClr val="FFFFFF"/>
                </a:solidFill>
                <a:latin typeface="Trebuchet MS"/>
                <a:cs typeface="Trebuchet MS"/>
              </a:rPr>
              <a:t>համայնք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 err="1">
                <a:solidFill>
                  <a:srgbClr val="FFFFFF"/>
                </a:solidFill>
                <a:latin typeface="Trebuchet MS"/>
                <a:cs typeface="Trebuchet MS"/>
              </a:rPr>
              <a:t>Նոր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 err="1">
                <a:solidFill>
                  <a:srgbClr val="FFFFFF"/>
                </a:solidFill>
                <a:latin typeface="Trebuchet MS"/>
                <a:cs typeface="Trebuchet MS"/>
              </a:rPr>
              <a:t>Հաճն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, </a:t>
            </a:r>
            <a:r>
              <a:rPr sz="2050" dirty="0" err="1">
                <a:solidFill>
                  <a:srgbClr val="FFFFFF"/>
                </a:solidFill>
                <a:latin typeface="Trebuchet MS"/>
                <a:cs typeface="Trebuchet MS"/>
              </a:rPr>
              <a:t>գյուղ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 err="1">
                <a:solidFill>
                  <a:srgbClr val="FFFFFF"/>
                </a:solidFill>
                <a:latin typeface="Trebuchet MS"/>
                <a:cs typeface="Trebuchet MS"/>
              </a:rPr>
              <a:t>Նոր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 err="1">
                <a:solidFill>
                  <a:srgbClr val="FFFFFF"/>
                </a:solidFill>
                <a:latin typeface="Trebuchet MS"/>
                <a:cs typeface="Trebuchet MS"/>
              </a:rPr>
              <a:t>Գեղի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 Ա․ </a:t>
            </a:r>
            <a:r>
              <a:rPr sz="2050" dirty="0" err="1">
                <a:solidFill>
                  <a:srgbClr val="FFFFFF"/>
                </a:solidFill>
                <a:latin typeface="Trebuchet MS"/>
                <a:cs typeface="Trebuchet MS"/>
              </a:rPr>
              <a:t>Խանջյան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 err="1">
                <a:solidFill>
                  <a:srgbClr val="FFFFFF"/>
                </a:solidFill>
                <a:latin typeface="Trebuchet MS"/>
                <a:cs typeface="Trebuchet MS"/>
              </a:rPr>
              <a:t>փող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․ 19 </a:t>
            </a:r>
            <a:r>
              <a:rPr sz="2050" dirty="0" err="1">
                <a:solidFill>
                  <a:srgbClr val="FFFFFF"/>
                </a:solidFill>
                <a:latin typeface="Trebuchet MS"/>
                <a:cs typeface="Trebuchet MS"/>
              </a:rPr>
              <a:t>հողամաս</a:t>
            </a:r>
            <a:endParaRPr sz="20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endParaRPr sz="20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50" dirty="0" err="1">
                <a:solidFill>
                  <a:srgbClr val="FFFFFF"/>
                </a:solidFill>
                <a:latin typeface="Trebuchet MS"/>
                <a:cs typeface="Trebuchet MS"/>
              </a:rPr>
              <a:t>Շին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թույլտվության</a:t>
            </a:r>
            <a:r>
              <a:rPr sz="205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ժամկետ`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45" dirty="0">
                <a:solidFill>
                  <a:srgbClr val="FFFFFF"/>
                </a:solidFill>
                <a:latin typeface="Trebuchet MS"/>
                <a:cs typeface="Trebuchet MS"/>
              </a:rPr>
              <a:t>01/</a:t>
            </a:r>
            <a:r>
              <a:rPr lang="en-US" sz="2050" spc="45" dirty="0">
                <a:solidFill>
                  <a:srgbClr val="FFFFFF"/>
                </a:solidFill>
                <a:latin typeface="Trebuchet MS"/>
                <a:cs typeface="Trebuchet MS"/>
              </a:rPr>
              <a:t>12</a:t>
            </a:r>
            <a:r>
              <a:rPr sz="2050" spc="45" dirty="0">
                <a:solidFill>
                  <a:srgbClr val="FFFFFF"/>
                </a:solidFill>
                <a:latin typeface="Trebuchet MS"/>
                <a:cs typeface="Trebuchet MS"/>
              </a:rPr>
              <a:t>/2023թ</a:t>
            </a:r>
            <a:endParaRPr sz="20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905"/>
              </a:spcBef>
            </a:pPr>
            <a:endParaRPr sz="20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Շին.</a:t>
            </a:r>
            <a:r>
              <a:rPr sz="19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85" dirty="0">
                <a:solidFill>
                  <a:srgbClr val="FFFFFF"/>
                </a:solidFill>
                <a:latin typeface="Trebuchet MS"/>
                <a:cs typeface="Trebuchet MS"/>
              </a:rPr>
              <a:t>աշխատանքների</a:t>
            </a:r>
            <a:r>
              <a:rPr sz="19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80" dirty="0">
                <a:solidFill>
                  <a:srgbClr val="FFFFFF"/>
                </a:solidFill>
                <a:latin typeface="Trebuchet MS"/>
                <a:cs typeface="Trebuchet MS"/>
              </a:rPr>
              <a:t>իրականացման</a:t>
            </a:r>
            <a:r>
              <a:rPr sz="19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ժամկետ՝</a:t>
            </a:r>
            <a:r>
              <a:rPr sz="19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01/12/2025թ</a:t>
            </a:r>
            <a:endParaRPr sz="1900" dirty="0">
              <a:latin typeface="Trebuchet MS"/>
              <a:cs typeface="Trebuchet MS"/>
            </a:endParaRP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785929D4-F9FB-CB1A-C022-5594FF9DD868}"/>
              </a:ext>
            </a:extLst>
          </p:cNvPr>
          <p:cNvSpPr txBox="1"/>
          <p:nvPr/>
        </p:nvSpPr>
        <p:spPr>
          <a:xfrm>
            <a:off x="1191200" y="672619"/>
            <a:ext cx="194056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i="1" spc="285" dirty="0">
                <a:solidFill>
                  <a:srgbClr val="202B7D"/>
                </a:solidFill>
                <a:latin typeface="Trebuchet MS"/>
                <a:cs typeface="Trebuchet MS"/>
              </a:rPr>
              <a:t>fas</a:t>
            </a:r>
            <a:r>
              <a:rPr sz="1950" i="1" spc="-19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1950" i="1" spc="290" dirty="0">
                <a:solidFill>
                  <a:srgbClr val="202B7D"/>
                </a:solidFill>
                <a:latin typeface="Trebuchet MS"/>
                <a:cs typeface="Trebuchet MS"/>
              </a:rPr>
              <a:t>tbank.am </a:t>
            </a:r>
            <a:endParaRPr sz="1950">
              <a:latin typeface="Trebuchet MS"/>
              <a:cs typeface="Trebuchet MS"/>
            </a:endParaRPr>
          </a:p>
        </p:txBody>
      </p:sp>
      <p:grpSp>
        <p:nvGrpSpPr>
          <p:cNvPr id="12" name="object 11">
            <a:extLst>
              <a:ext uri="{FF2B5EF4-FFF2-40B4-BE49-F238E27FC236}">
                <a16:creationId xmlns:a16="http://schemas.microsoft.com/office/drawing/2014/main" id="{71D80543-06DC-4D0A-3DB5-8446EBCE5900}"/>
              </a:ext>
            </a:extLst>
          </p:cNvPr>
          <p:cNvGrpSpPr/>
          <p:nvPr/>
        </p:nvGrpSpPr>
        <p:grpSpPr>
          <a:xfrm>
            <a:off x="1070899" y="7888445"/>
            <a:ext cx="479425" cy="479425"/>
            <a:chOff x="1070899" y="7671253"/>
            <a:chExt cx="479425" cy="479425"/>
          </a:xfrm>
        </p:grpSpPr>
        <p:sp>
          <p:nvSpPr>
            <p:cNvPr id="13" name="object 12">
              <a:extLst>
                <a:ext uri="{FF2B5EF4-FFF2-40B4-BE49-F238E27FC236}">
                  <a16:creationId xmlns:a16="http://schemas.microsoft.com/office/drawing/2014/main" id="{AA31482A-A334-D749-CE09-3445E2EB7927}"/>
                </a:ext>
              </a:extLst>
            </p:cNvPr>
            <p:cNvSpPr/>
            <p:nvPr/>
          </p:nvSpPr>
          <p:spPr>
            <a:xfrm>
              <a:off x="1070899" y="7671253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084" y="0"/>
                  </a:moveTo>
                  <a:lnTo>
                    <a:pt x="0" y="0"/>
                  </a:lnTo>
                  <a:lnTo>
                    <a:pt x="0" y="479095"/>
                  </a:lnTo>
                  <a:lnTo>
                    <a:pt x="479084" y="479095"/>
                  </a:lnTo>
                  <a:lnTo>
                    <a:pt x="479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3">
              <a:extLst>
                <a:ext uri="{FF2B5EF4-FFF2-40B4-BE49-F238E27FC236}">
                  <a16:creationId xmlns:a16="http://schemas.microsoft.com/office/drawing/2014/main" id="{C885953F-0DD2-7B79-DB46-AF6AF53C12BE}"/>
                </a:ext>
              </a:extLst>
            </p:cNvPr>
            <p:cNvSpPr/>
            <p:nvPr/>
          </p:nvSpPr>
          <p:spPr>
            <a:xfrm>
              <a:off x="1243564" y="7753743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14744" y="131516"/>
                  </a:lnTo>
                  <a:lnTo>
                    <a:pt x="5017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4" y="182317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222328"/>
                  </a:lnTo>
                  <a:lnTo>
                    <a:pt x="129747" y="200855"/>
                  </a:lnTo>
                  <a:lnTo>
                    <a:pt x="119016" y="182317"/>
                  </a:lnTo>
                  <a:lnTo>
                    <a:pt x="103106" y="167869"/>
                  </a:lnTo>
                  <a:lnTo>
                    <a:pt x="83578" y="15866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6" y="131516"/>
                  </a:lnTo>
                  <a:lnTo>
                    <a:pt x="133744" y="91515"/>
                  </a:lnTo>
                  <a:lnTo>
                    <a:pt x="133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4">
              <a:extLst>
                <a:ext uri="{FF2B5EF4-FFF2-40B4-BE49-F238E27FC236}">
                  <a16:creationId xmlns:a16="http://schemas.microsoft.com/office/drawing/2014/main" id="{80CB6BF5-801A-FF1E-7D10-2BFD12C2760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8087" y="7832536"/>
              <a:ext cx="129221" cy="87159"/>
            </a:xfrm>
            <a:prstGeom prst="rect">
              <a:avLst/>
            </a:prstGeom>
          </p:spPr>
        </p:pic>
        <p:sp>
          <p:nvSpPr>
            <p:cNvPr id="16" name="object 15">
              <a:extLst>
                <a:ext uri="{FF2B5EF4-FFF2-40B4-BE49-F238E27FC236}">
                  <a16:creationId xmlns:a16="http://schemas.microsoft.com/office/drawing/2014/main" id="{0B9AB668-C2B7-FCBC-A123-FFA6AFECB718}"/>
                </a:ext>
              </a:extLst>
            </p:cNvPr>
            <p:cNvSpPr/>
            <p:nvPr/>
          </p:nvSpPr>
          <p:spPr>
            <a:xfrm>
              <a:off x="1243564" y="7753743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4016" y="112983"/>
                  </a:lnTo>
                  <a:lnTo>
                    <a:pt x="14745" y="131520"/>
                  </a:lnTo>
                  <a:lnTo>
                    <a:pt x="30654" y="145968"/>
                  </a:lnTo>
                  <a:lnTo>
                    <a:pt x="5018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5" y="182322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303655"/>
                  </a:lnTo>
                  <a:lnTo>
                    <a:pt x="10470" y="303655"/>
                  </a:lnTo>
                  <a:lnTo>
                    <a:pt x="10501" y="222328"/>
                  </a:lnTo>
                  <a:lnTo>
                    <a:pt x="35965" y="176831"/>
                  </a:lnTo>
                  <a:lnTo>
                    <a:pt x="58438" y="167136"/>
                  </a:lnTo>
                  <a:lnTo>
                    <a:pt x="61987" y="162403"/>
                  </a:lnTo>
                  <a:lnTo>
                    <a:pt x="61987" y="151450"/>
                  </a:lnTo>
                  <a:lnTo>
                    <a:pt x="58448" y="146707"/>
                  </a:lnTo>
                  <a:lnTo>
                    <a:pt x="53171" y="145136"/>
                  </a:lnTo>
                  <a:lnTo>
                    <a:pt x="35965" y="137008"/>
                  </a:lnTo>
                  <a:lnTo>
                    <a:pt x="22494" y="124570"/>
                  </a:lnTo>
                  <a:lnTo>
                    <a:pt x="13691" y="108998"/>
                  </a:lnTo>
                  <a:lnTo>
                    <a:pt x="10501" y="91515"/>
                  </a:lnTo>
                  <a:lnTo>
                    <a:pt x="10470" y="10470"/>
                  </a:lnTo>
                  <a:lnTo>
                    <a:pt x="133755" y="10470"/>
                  </a:lnTo>
                  <a:lnTo>
                    <a:pt x="133755" y="0"/>
                  </a:lnTo>
                  <a:close/>
                </a:path>
                <a:path w="133984" h="314325">
                  <a:moveTo>
                    <a:pt x="133755" y="10470"/>
                  </a:moveTo>
                  <a:lnTo>
                    <a:pt x="123284" y="10470"/>
                  </a:lnTo>
                  <a:lnTo>
                    <a:pt x="123264" y="91515"/>
                  </a:lnTo>
                  <a:lnTo>
                    <a:pt x="120068" y="108998"/>
                  </a:lnTo>
                  <a:lnTo>
                    <a:pt x="111261" y="124570"/>
                  </a:lnTo>
                  <a:lnTo>
                    <a:pt x="97785" y="137008"/>
                  </a:lnTo>
                  <a:lnTo>
                    <a:pt x="80573" y="145136"/>
                  </a:lnTo>
                  <a:lnTo>
                    <a:pt x="75306" y="146707"/>
                  </a:lnTo>
                  <a:lnTo>
                    <a:pt x="71767" y="151450"/>
                  </a:lnTo>
                  <a:lnTo>
                    <a:pt x="71777" y="162403"/>
                  </a:lnTo>
                  <a:lnTo>
                    <a:pt x="75317" y="167136"/>
                  </a:lnTo>
                  <a:lnTo>
                    <a:pt x="80583" y="168706"/>
                  </a:lnTo>
                  <a:lnTo>
                    <a:pt x="97789" y="176831"/>
                  </a:lnTo>
                  <a:lnTo>
                    <a:pt x="111262" y="189269"/>
                  </a:lnTo>
                  <a:lnTo>
                    <a:pt x="120068" y="204844"/>
                  </a:lnTo>
                  <a:lnTo>
                    <a:pt x="123264" y="222328"/>
                  </a:lnTo>
                  <a:lnTo>
                    <a:pt x="123284" y="303655"/>
                  </a:lnTo>
                  <a:lnTo>
                    <a:pt x="133755" y="303655"/>
                  </a:lnTo>
                  <a:lnTo>
                    <a:pt x="133755" y="222328"/>
                  </a:lnTo>
                  <a:lnTo>
                    <a:pt x="129743" y="200860"/>
                  </a:lnTo>
                  <a:lnTo>
                    <a:pt x="119012" y="182322"/>
                  </a:lnTo>
                  <a:lnTo>
                    <a:pt x="103105" y="167874"/>
                  </a:lnTo>
                  <a:lnTo>
                    <a:pt x="83578" y="15867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2" y="131520"/>
                  </a:lnTo>
                  <a:lnTo>
                    <a:pt x="133744" y="91515"/>
                  </a:lnTo>
                  <a:lnTo>
                    <a:pt x="133755" y="104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6">
              <a:extLst>
                <a:ext uri="{FF2B5EF4-FFF2-40B4-BE49-F238E27FC236}">
                  <a16:creationId xmlns:a16="http://schemas.microsoft.com/office/drawing/2014/main" id="{2BDE5E70-549D-1EA0-5CEA-F2F275D671FC}"/>
                </a:ext>
              </a:extLst>
            </p:cNvPr>
            <p:cNvSpPr/>
            <p:nvPr/>
          </p:nvSpPr>
          <p:spPr>
            <a:xfrm>
              <a:off x="1308506" y="7931511"/>
              <a:ext cx="7620" cy="19050"/>
            </a:xfrm>
            <a:custGeom>
              <a:avLst/>
              <a:gdLst/>
              <a:ahLst/>
              <a:cxnLst/>
              <a:rect l="l" t="t" r="r" b="b"/>
              <a:pathLst>
                <a:path w="7619" h="19050">
                  <a:moveTo>
                    <a:pt x="4406" y="15189"/>
                  </a:moveTo>
                  <a:lnTo>
                    <a:pt x="3429" y="14185"/>
                  </a:lnTo>
                  <a:lnTo>
                    <a:pt x="990" y="14185"/>
                  </a:lnTo>
                  <a:lnTo>
                    <a:pt x="0" y="15189"/>
                  </a:lnTo>
                  <a:lnTo>
                    <a:pt x="0" y="17614"/>
                  </a:lnTo>
                  <a:lnTo>
                    <a:pt x="990" y="18605"/>
                  </a:lnTo>
                  <a:lnTo>
                    <a:pt x="3429" y="18605"/>
                  </a:lnTo>
                  <a:lnTo>
                    <a:pt x="4406" y="17614"/>
                  </a:lnTo>
                  <a:lnTo>
                    <a:pt x="4406" y="16395"/>
                  </a:lnTo>
                  <a:lnTo>
                    <a:pt x="4406" y="15189"/>
                  </a:lnTo>
                  <a:close/>
                </a:path>
                <a:path w="7619" h="19050">
                  <a:moveTo>
                    <a:pt x="7416" y="990"/>
                  </a:moveTo>
                  <a:lnTo>
                    <a:pt x="6426" y="0"/>
                  </a:lnTo>
                  <a:lnTo>
                    <a:pt x="3987" y="0"/>
                  </a:lnTo>
                  <a:lnTo>
                    <a:pt x="3009" y="990"/>
                  </a:lnTo>
                  <a:lnTo>
                    <a:pt x="3009" y="3429"/>
                  </a:lnTo>
                  <a:lnTo>
                    <a:pt x="3987" y="4419"/>
                  </a:lnTo>
                  <a:lnTo>
                    <a:pt x="6426" y="4419"/>
                  </a:lnTo>
                  <a:lnTo>
                    <a:pt x="7416" y="3429"/>
                  </a:lnTo>
                  <a:lnTo>
                    <a:pt x="7416" y="2209"/>
                  </a:lnTo>
                  <a:lnTo>
                    <a:pt x="7416" y="990"/>
                  </a:lnTo>
                  <a:close/>
                </a:path>
              </a:pathLst>
            </a:custGeom>
            <a:solidFill>
              <a:srgbClr val="202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7">
            <a:extLst>
              <a:ext uri="{FF2B5EF4-FFF2-40B4-BE49-F238E27FC236}">
                <a16:creationId xmlns:a16="http://schemas.microsoft.com/office/drawing/2014/main" id="{F1970ABC-3032-4084-D6A2-784D6BFF0A65}"/>
              </a:ext>
            </a:extLst>
          </p:cNvPr>
          <p:cNvGrpSpPr/>
          <p:nvPr/>
        </p:nvGrpSpPr>
        <p:grpSpPr>
          <a:xfrm>
            <a:off x="1070899" y="8712428"/>
            <a:ext cx="479425" cy="479425"/>
            <a:chOff x="1070899" y="8472716"/>
            <a:chExt cx="479425" cy="479425"/>
          </a:xfrm>
        </p:grpSpPr>
        <p:sp>
          <p:nvSpPr>
            <p:cNvPr id="19" name="object 18">
              <a:extLst>
                <a:ext uri="{FF2B5EF4-FFF2-40B4-BE49-F238E27FC236}">
                  <a16:creationId xmlns:a16="http://schemas.microsoft.com/office/drawing/2014/main" id="{AB3A7785-BD14-6272-9288-FBE995C10F01}"/>
                </a:ext>
              </a:extLst>
            </p:cNvPr>
            <p:cNvSpPr/>
            <p:nvPr/>
          </p:nvSpPr>
          <p:spPr>
            <a:xfrm>
              <a:off x="1070899" y="8472716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084" y="0"/>
                  </a:moveTo>
                  <a:lnTo>
                    <a:pt x="0" y="0"/>
                  </a:lnTo>
                  <a:lnTo>
                    <a:pt x="0" y="479095"/>
                  </a:lnTo>
                  <a:lnTo>
                    <a:pt x="479084" y="479095"/>
                  </a:lnTo>
                  <a:lnTo>
                    <a:pt x="479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9">
              <a:extLst>
                <a:ext uri="{FF2B5EF4-FFF2-40B4-BE49-F238E27FC236}">
                  <a16:creationId xmlns:a16="http://schemas.microsoft.com/office/drawing/2014/main" id="{B8463A98-2EB4-3FC6-6628-7A1AB71999A5}"/>
                </a:ext>
              </a:extLst>
            </p:cNvPr>
            <p:cNvSpPr/>
            <p:nvPr/>
          </p:nvSpPr>
          <p:spPr>
            <a:xfrm>
              <a:off x="1243564" y="8555195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14744" y="131516"/>
                  </a:lnTo>
                  <a:lnTo>
                    <a:pt x="5017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4" y="182317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222328"/>
                  </a:lnTo>
                  <a:lnTo>
                    <a:pt x="129747" y="200855"/>
                  </a:lnTo>
                  <a:lnTo>
                    <a:pt x="119016" y="182317"/>
                  </a:lnTo>
                  <a:lnTo>
                    <a:pt x="103106" y="167869"/>
                  </a:lnTo>
                  <a:lnTo>
                    <a:pt x="83578" y="15866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6" y="131516"/>
                  </a:lnTo>
                  <a:lnTo>
                    <a:pt x="133744" y="91515"/>
                  </a:lnTo>
                  <a:lnTo>
                    <a:pt x="133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0">
              <a:extLst>
                <a:ext uri="{FF2B5EF4-FFF2-40B4-BE49-F238E27FC236}">
                  <a16:creationId xmlns:a16="http://schemas.microsoft.com/office/drawing/2014/main" id="{6F79E8EC-46E3-7BBF-7AE0-D92AA88845C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3564" y="8800098"/>
              <a:ext cx="133765" cy="69223"/>
            </a:xfrm>
            <a:prstGeom prst="rect">
              <a:avLst/>
            </a:prstGeom>
          </p:spPr>
        </p:pic>
        <p:sp>
          <p:nvSpPr>
            <p:cNvPr id="22" name="object 21">
              <a:extLst>
                <a:ext uri="{FF2B5EF4-FFF2-40B4-BE49-F238E27FC236}">
                  <a16:creationId xmlns:a16="http://schemas.microsoft.com/office/drawing/2014/main" id="{52AF103A-5D93-9EF6-F410-33EE60446F71}"/>
                </a:ext>
              </a:extLst>
            </p:cNvPr>
            <p:cNvSpPr/>
            <p:nvPr/>
          </p:nvSpPr>
          <p:spPr>
            <a:xfrm>
              <a:off x="1243564" y="8555195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4016" y="112983"/>
                  </a:lnTo>
                  <a:lnTo>
                    <a:pt x="14745" y="131520"/>
                  </a:lnTo>
                  <a:lnTo>
                    <a:pt x="30654" y="145968"/>
                  </a:lnTo>
                  <a:lnTo>
                    <a:pt x="5018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5" y="182322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303655"/>
                  </a:lnTo>
                  <a:lnTo>
                    <a:pt x="10470" y="303655"/>
                  </a:lnTo>
                  <a:lnTo>
                    <a:pt x="10501" y="222328"/>
                  </a:lnTo>
                  <a:lnTo>
                    <a:pt x="35969" y="176835"/>
                  </a:lnTo>
                  <a:lnTo>
                    <a:pt x="58448" y="167125"/>
                  </a:lnTo>
                  <a:lnTo>
                    <a:pt x="61979" y="162403"/>
                  </a:lnTo>
                  <a:lnTo>
                    <a:pt x="61979" y="151440"/>
                  </a:lnTo>
                  <a:lnTo>
                    <a:pt x="58448" y="146718"/>
                  </a:lnTo>
                  <a:lnTo>
                    <a:pt x="53171" y="145136"/>
                  </a:lnTo>
                  <a:lnTo>
                    <a:pt x="35965" y="137008"/>
                  </a:lnTo>
                  <a:lnTo>
                    <a:pt x="22494" y="124570"/>
                  </a:lnTo>
                  <a:lnTo>
                    <a:pt x="13691" y="108998"/>
                  </a:lnTo>
                  <a:lnTo>
                    <a:pt x="10501" y="91515"/>
                  </a:lnTo>
                  <a:lnTo>
                    <a:pt x="10470" y="10470"/>
                  </a:lnTo>
                  <a:lnTo>
                    <a:pt x="133755" y="10470"/>
                  </a:lnTo>
                  <a:lnTo>
                    <a:pt x="133755" y="0"/>
                  </a:lnTo>
                  <a:close/>
                </a:path>
                <a:path w="133984" h="314325">
                  <a:moveTo>
                    <a:pt x="133755" y="10470"/>
                  </a:moveTo>
                  <a:lnTo>
                    <a:pt x="123284" y="10470"/>
                  </a:lnTo>
                  <a:lnTo>
                    <a:pt x="123264" y="91515"/>
                  </a:lnTo>
                  <a:lnTo>
                    <a:pt x="120068" y="108998"/>
                  </a:lnTo>
                  <a:lnTo>
                    <a:pt x="111262" y="124570"/>
                  </a:lnTo>
                  <a:lnTo>
                    <a:pt x="97789" y="137008"/>
                  </a:lnTo>
                  <a:lnTo>
                    <a:pt x="80583" y="145136"/>
                  </a:lnTo>
                  <a:lnTo>
                    <a:pt x="75298" y="146718"/>
                  </a:lnTo>
                  <a:lnTo>
                    <a:pt x="71767" y="151440"/>
                  </a:lnTo>
                  <a:lnTo>
                    <a:pt x="71767" y="162403"/>
                  </a:lnTo>
                  <a:lnTo>
                    <a:pt x="75306" y="167136"/>
                  </a:lnTo>
                  <a:lnTo>
                    <a:pt x="80594" y="168706"/>
                  </a:lnTo>
                  <a:lnTo>
                    <a:pt x="97794" y="176835"/>
                  </a:lnTo>
                  <a:lnTo>
                    <a:pt x="111263" y="189273"/>
                  </a:lnTo>
                  <a:lnTo>
                    <a:pt x="120068" y="204845"/>
                  </a:lnTo>
                  <a:lnTo>
                    <a:pt x="123264" y="222328"/>
                  </a:lnTo>
                  <a:lnTo>
                    <a:pt x="123284" y="303655"/>
                  </a:lnTo>
                  <a:lnTo>
                    <a:pt x="133755" y="303655"/>
                  </a:lnTo>
                  <a:lnTo>
                    <a:pt x="133755" y="222328"/>
                  </a:lnTo>
                  <a:lnTo>
                    <a:pt x="129743" y="200860"/>
                  </a:lnTo>
                  <a:lnTo>
                    <a:pt x="119012" y="182322"/>
                  </a:lnTo>
                  <a:lnTo>
                    <a:pt x="103105" y="167874"/>
                  </a:lnTo>
                  <a:lnTo>
                    <a:pt x="83578" y="15867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2" y="131520"/>
                  </a:lnTo>
                  <a:lnTo>
                    <a:pt x="133744" y="91515"/>
                  </a:lnTo>
                  <a:lnTo>
                    <a:pt x="133755" y="104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2">
            <a:extLst>
              <a:ext uri="{FF2B5EF4-FFF2-40B4-BE49-F238E27FC236}">
                <a16:creationId xmlns:a16="http://schemas.microsoft.com/office/drawing/2014/main" id="{60B9B5AE-8C48-A7D3-96A3-41FFBDEA41CE}"/>
              </a:ext>
            </a:extLst>
          </p:cNvPr>
          <p:cNvSpPr txBox="1"/>
          <p:nvPr/>
        </p:nvSpPr>
        <p:spPr>
          <a:xfrm>
            <a:off x="16328373" y="9819444"/>
            <a:ext cx="2587625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00"/>
              </a:lnSpc>
            </a:pPr>
            <a:r>
              <a:rPr sz="2300" spc="110" dirty="0">
                <a:solidFill>
                  <a:srgbClr val="202B7D"/>
                </a:solidFill>
                <a:latin typeface="Trebuchet MS"/>
                <a:cs typeface="Trebuchet MS"/>
              </a:rPr>
              <a:t>+374</a:t>
            </a:r>
            <a:r>
              <a:rPr sz="2300" spc="-10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202B7D"/>
                </a:solidFill>
                <a:latin typeface="Trebuchet MS"/>
                <a:cs typeface="Trebuchet MS"/>
              </a:rPr>
              <a:t>(96)</a:t>
            </a:r>
            <a:r>
              <a:rPr sz="2300" spc="-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spc="120" dirty="0">
                <a:solidFill>
                  <a:srgbClr val="202B7D"/>
                </a:solidFill>
                <a:latin typeface="Trebuchet MS"/>
                <a:cs typeface="Trebuchet MS"/>
              </a:rPr>
              <a:t>80</a:t>
            </a:r>
            <a:r>
              <a:rPr sz="2300" spc="-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spc="120" dirty="0">
                <a:solidFill>
                  <a:srgbClr val="202B7D"/>
                </a:solidFill>
                <a:latin typeface="Trebuchet MS"/>
                <a:cs typeface="Trebuchet MS"/>
              </a:rPr>
              <a:t>44</a:t>
            </a:r>
            <a:r>
              <a:rPr sz="2300" spc="-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spc="105" dirty="0">
                <a:solidFill>
                  <a:srgbClr val="202B7D"/>
                </a:solidFill>
                <a:latin typeface="Trebuchet MS"/>
                <a:cs typeface="Trebuchet MS"/>
              </a:rPr>
              <a:t>44</a:t>
            </a:r>
            <a:endParaRPr sz="2300" dirty="0">
              <a:latin typeface="Trebuchet MS"/>
              <a:cs typeface="Trebuchet MS"/>
            </a:endParaRPr>
          </a:p>
        </p:txBody>
      </p:sp>
      <p:pic>
        <p:nvPicPr>
          <p:cNvPr id="26" name="Picture 25" descr="A building with a playground&#10;&#10;Description automatically generated">
            <a:extLst>
              <a:ext uri="{FF2B5EF4-FFF2-40B4-BE49-F238E27FC236}">
                <a16:creationId xmlns:a16="http://schemas.microsoft.com/office/drawing/2014/main" id="{6F12AAB2-D0B5-4137-BD1D-3C146318D5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842" y="2325998"/>
            <a:ext cx="9841359" cy="662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037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7ECA50D0-12CF-3A27-02B9-788DB0FF56B3}"/>
              </a:ext>
            </a:extLst>
          </p:cNvPr>
          <p:cNvSpPr/>
          <p:nvPr/>
        </p:nvSpPr>
        <p:spPr>
          <a:xfrm>
            <a:off x="1308546" y="1138164"/>
            <a:ext cx="14137640" cy="9032240"/>
          </a:xfrm>
          <a:custGeom>
            <a:avLst/>
            <a:gdLst/>
            <a:ahLst/>
            <a:cxnLst/>
            <a:rect l="l" t="t" r="r" b="b"/>
            <a:pathLst>
              <a:path w="14137640" h="9032240">
                <a:moveTo>
                  <a:pt x="14137475" y="0"/>
                </a:moveTo>
                <a:lnTo>
                  <a:pt x="0" y="0"/>
                </a:lnTo>
                <a:lnTo>
                  <a:pt x="0" y="9032217"/>
                </a:lnTo>
                <a:lnTo>
                  <a:pt x="14137475" y="9032217"/>
                </a:lnTo>
                <a:lnTo>
                  <a:pt x="14137475" y="0"/>
                </a:lnTo>
                <a:close/>
              </a:path>
            </a:pathLst>
          </a:custGeom>
          <a:solidFill>
            <a:srgbClr val="202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0CF6A724-627E-22DD-A9C8-9E2EC96E08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67808" y="2060478"/>
            <a:ext cx="6946265" cy="656047"/>
          </a:xfrm>
          <a:prstGeom prst="rect">
            <a:avLst/>
          </a:prstGeom>
        </p:spPr>
        <p:txBody>
          <a:bodyPr vert="horz" wrap="square" lIns="0" tIns="11630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hy-AM" sz="3500" dirty="0"/>
              <a:t>ԳԵՎՈՐԿ ԴԱՐԲԻՆՅԱՆ ՅՈՒՐԻԻ</a:t>
            </a:r>
            <a:endParaRPr sz="3500" spc="-1585" dirty="0"/>
          </a:p>
        </p:txBody>
      </p:sp>
      <p:grpSp>
        <p:nvGrpSpPr>
          <p:cNvPr id="5" name="object 4">
            <a:extLst>
              <a:ext uri="{FF2B5EF4-FFF2-40B4-BE49-F238E27FC236}">
                <a16:creationId xmlns:a16="http://schemas.microsoft.com/office/drawing/2014/main" id="{1E7977EE-6F9E-ADFC-7E97-0AF2781470F7}"/>
              </a:ext>
            </a:extLst>
          </p:cNvPr>
          <p:cNvGrpSpPr/>
          <p:nvPr/>
        </p:nvGrpSpPr>
        <p:grpSpPr>
          <a:xfrm>
            <a:off x="1070899" y="6447772"/>
            <a:ext cx="479425" cy="479425"/>
            <a:chOff x="1070899" y="6447772"/>
            <a:chExt cx="479425" cy="479425"/>
          </a:xfrm>
        </p:grpSpPr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B0E99ABE-004D-BF8C-E26E-D883E40AB2BD}"/>
                </a:ext>
              </a:extLst>
            </p:cNvPr>
            <p:cNvSpPr/>
            <p:nvPr/>
          </p:nvSpPr>
          <p:spPr>
            <a:xfrm>
              <a:off x="1070899" y="6447772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084" y="0"/>
                  </a:moveTo>
                  <a:lnTo>
                    <a:pt x="0" y="0"/>
                  </a:lnTo>
                  <a:lnTo>
                    <a:pt x="0" y="479095"/>
                  </a:lnTo>
                  <a:lnTo>
                    <a:pt x="479084" y="479095"/>
                  </a:lnTo>
                  <a:lnTo>
                    <a:pt x="479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6">
              <a:extLst>
                <a:ext uri="{FF2B5EF4-FFF2-40B4-BE49-F238E27FC236}">
                  <a16:creationId xmlns:a16="http://schemas.microsoft.com/office/drawing/2014/main" id="{26054CC4-3AC5-6F51-A0FA-F1DDCE83A7C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3867" y="6564135"/>
              <a:ext cx="91672" cy="91662"/>
            </a:xfrm>
            <a:prstGeom prst="rect">
              <a:avLst/>
            </a:prstGeom>
          </p:spPr>
        </p:pic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F99D2C01-FA36-75E4-D6BB-C99819D80687}"/>
                </a:ext>
              </a:extLst>
            </p:cNvPr>
            <p:cNvSpPr/>
            <p:nvPr/>
          </p:nvSpPr>
          <p:spPr>
            <a:xfrm>
              <a:off x="1201826" y="6530269"/>
              <a:ext cx="217804" cy="314325"/>
            </a:xfrm>
            <a:custGeom>
              <a:avLst/>
              <a:gdLst/>
              <a:ahLst/>
              <a:cxnLst/>
              <a:rect l="l" t="t" r="r" b="b"/>
              <a:pathLst>
                <a:path w="217805" h="314325">
                  <a:moveTo>
                    <a:pt x="217220" y="291503"/>
                  </a:moveTo>
                  <a:lnTo>
                    <a:pt x="208686" y="282714"/>
                  </a:lnTo>
                  <a:lnTo>
                    <a:pt x="202984" y="280962"/>
                  </a:lnTo>
                  <a:lnTo>
                    <a:pt x="202984" y="291503"/>
                  </a:lnTo>
                  <a:lnTo>
                    <a:pt x="190271" y="295605"/>
                  </a:lnTo>
                  <a:lnTo>
                    <a:pt x="170129" y="299542"/>
                  </a:lnTo>
                  <a:lnTo>
                    <a:pt x="142824" y="302488"/>
                  </a:lnTo>
                  <a:lnTo>
                    <a:pt x="108610" y="303657"/>
                  </a:lnTo>
                  <a:lnTo>
                    <a:pt x="74396" y="302488"/>
                  </a:lnTo>
                  <a:lnTo>
                    <a:pt x="47091" y="299542"/>
                  </a:lnTo>
                  <a:lnTo>
                    <a:pt x="26949" y="295605"/>
                  </a:lnTo>
                  <a:lnTo>
                    <a:pt x="14236" y="291503"/>
                  </a:lnTo>
                  <a:lnTo>
                    <a:pt x="26949" y="287413"/>
                  </a:lnTo>
                  <a:lnTo>
                    <a:pt x="47091" y="283489"/>
                  </a:lnTo>
                  <a:lnTo>
                    <a:pt x="74396" y="280530"/>
                  </a:lnTo>
                  <a:lnTo>
                    <a:pt x="102946" y="279577"/>
                  </a:lnTo>
                  <a:lnTo>
                    <a:pt x="108610" y="291515"/>
                  </a:lnTo>
                  <a:lnTo>
                    <a:pt x="114261" y="279577"/>
                  </a:lnTo>
                  <a:lnTo>
                    <a:pt x="142824" y="280530"/>
                  </a:lnTo>
                  <a:lnTo>
                    <a:pt x="170129" y="283489"/>
                  </a:lnTo>
                  <a:lnTo>
                    <a:pt x="190271" y="287413"/>
                  </a:lnTo>
                  <a:lnTo>
                    <a:pt x="202984" y="291503"/>
                  </a:lnTo>
                  <a:lnTo>
                    <a:pt x="202984" y="280962"/>
                  </a:lnTo>
                  <a:lnTo>
                    <a:pt x="197878" y="279374"/>
                  </a:lnTo>
                  <a:lnTo>
                    <a:pt x="185407" y="275526"/>
                  </a:lnTo>
                  <a:lnTo>
                    <a:pt x="150888" y="270675"/>
                  </a:lnTo>
                  <a:lnTo>
                    <a:pt x="119100" y="269341"/>
                  </a:lnTo>
                  <a:lnTo>
                    <a:pt x="190550" y="118300"/>
                  </a:lnTo>
                  <a:lnTo>
                    <a:pt x="191223" y="112242"/>
                  </a:lnTo>
                  <a:lnTo>
                    <a:pt x="195160" y="76250"/>
                  </a:lnTo>
                  <a:lnTo>
                    <a:pt x="184264" y="47637"/>
                  </a:lnTo>
                  <a:lnTo>
                    <a:pt x="180797" y="38544"/>
                  </a:lnTo>
                  <a:lnTo>
                    <a:pt x="151358" y="11150"/>
                  </a:lnTo>
                  <a:lnTo>
                    <a:pt x="140906" y="8293"/>
                  </a:lnTo>
                  <a:lnTo>
                    <a:pt x="140906" y="79946"/>
                  </a:lnTo>
                  <a:lnTo>
                    <a:pt x="138379" y="92519"/>
                  </a:lnTo>
                  <a:lnTo>
                    <a:pt x="131445" y="102781"/>
                  </a:lnTo>
                  <a:lnTo>
                    <a:pt x="121183" y="109702"/>
                  </a:lnTo>
                  <a:lnTo>
                    <a:pt x="108610" y="112242"/>
                  </a:lnTo>
                  <a:lnTo>
                    <a:pt x="96037" y="109702"/>
                  </a:lnTo>
                  <a:lnTo>
                    <a:pt x="85763" y="102781"/>
                  </a:lnTo>
                  <a:lnTo>
                    <a:pt x="78841" y="92519"/>
                  </a:lnTo>
                  <a:lnTo>
                    <a:pt x="76301" y="79946"/>
                  </a:lnTo>
                  <a:lnTo>
                    <a:pt x="78841" y="67373"/>
                  </a:lnTo>
                  <a:lnTo>
                    <a:pt x="85763" y="57099"/>
                  </a:lnTo>
                  <a:lnTo>
                    <a:pt x="96037" y="50177"/>
                  </a:lnTo>
                  <a:lnTo>
                    <a:pt x="108610" y="47637"/>
                  </a:lnTo>
                  <a:lnTo>
                    <a:pt x="121183" y="50177"/>
                  </a:lnTo>
                  <a:lnTo>
                    <a:pt x="131445" y="57099"/>
                  </a:lnTo>
                  <a:lnTo>
                    <a:pt x="138379" y="67373"/>
                  </a:lnTo>
                  <a:lnTo>
                    <a:pt x="140906" y="79946"/>
                  </a:lnTo>
                  <a:lnTo>
                    <a:pt x="140906" y="8293"/>
                  </a:lnTo>
                  <a:lnTo>
                    <a:pt x="110718" y="25"/>
                  </a:lnTo>
                  <a:lnTo>
                    <a:pt x="109308" y="0"/>
                  </a:lnTo>
                  <a:lnTo>
                    <a:pt x="106502" y="25"/>
                  </a:lnTo>
                  <a:lnTo>
                    <a:pt x="65862" y="11150"/>
                  </a:lnTo>
                  <a:lnTo>
                    <a:pt x="36410" y="38544"/>
                  </a:lnTo>
                  <a:lnTo>
                    <a:pt x="22059" y="76250"/>
                  </a:lnTo>
                  <a:lnTo>
                    <a:pt x="26670" y="118300"/>
                  </a:lnTo>
                  <a:lnTo>
                    <a:pt x="98107" y="269341"/>
                  </a:lnTo>
                  <a:lnTo>
                    <a:pt x="66332" y="270675"/>
                  </a:lnTo>
                  <a:lnTo>
                    <a:pt x="31800" y="275526"/>
                  </a:lnTo>
                  <a:lnTo>
                    <a:pt x="8534" y="282714"/>
                  </a:lnTo>
                  <a:lnTo>
                    <a:pt x="0" y="291503"/>
                  </a:lnTo>
                  <a:lnTo>
                    <a:pt x="8534" y="300316"/>
                  </a:lnTo>
                  <a:lnTo>
                    <a:pt x="31800" y="307505"/>
                  </a:lnTo>
                  <a:lnTo>
                    <a:pt x="66332" y="312343"/>
                  </a:lnTo>
                  <a:lnTo>
                    <a:pt x="108610" y="314121"/>
                  </a:lnTo>
                  <a:lnTo>
                    <a:pt x="150888" y="312343"/>
                  </a:lnTo>
                  <a:lnTo>
                    <a:pt x="185407" y="307505"/>
                  </a:lnTo>
                  <a:lnTo>
                    <a:pt x="197866" y="303657"/>
                  </a:lnTo>
                  <a:lnTo>
                    <a:pt x="208686" y="300316"/>
                  </a:lnTo>
                  <a:lnTo>
                    <a:pt x="217220" y="2915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8">
            <a:extLst>
              <a:ext uri="{FF2B5EF4-FFF2-40B4-BE49-F238E27FC236}">
                <a16:creationId xmlns:a16="http://schemas.microsoft.com/office/drawing/2014/main" id="{FA375E7A-48A9-3F6F-936F-24355CB0E361}"/>
              </a:ext>
            </a:extLst>
          </p:cNvPr>
          <p:cNvSpPr txBox="1"/>
          <p:nvPr/>
        </p:nvSpPr>
        <p:spPr>
          <a:xfrm>
            <a:off x="1972527" y="6328772"/>
            <a:ext cx="7244715" cy="246368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983739">
              <a:lnSpc>
                <a:spcPct val="134100"/>
              </a:lnSpc>
              <a:spcBef>
                <a:spcPts val="95"/>
              </a:spcBef>
            </a:pP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Հասցե՝</a:t>
            </a:r>
            <a:r>
              <a:rPr sz="205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hy-AM" sz="2050" spc="95" dirty="0">
                <a:solidFill>
                  <a:srgbClr val="FFFFFF"/>
                </a:solidFill>
                <a:latin typeface="Trebuchet MS"/>
                <a:cs typeface="Trebuchet MS"/>
              </a:rPr>
              <a:t>Ավան, Հ․ Աճառյան փողոց 57/12</a:t>
            </a:r>
            <a:endParaRPr sz="20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755"/>
              </a:spcBef>
            </a:pPr>
            <a:endParaRPr sz="20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endParaRPr sz="205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50" dirty="0" err="1">
                <a:solidFill>
                  <a:srgbClr val="FFFFFF"/>
                </a:solidFill>
                <a:latin typeface="Trebuchet MS"/>
                <a:cs typeface="Trebuchet MS"/>
              </a:rPr>
              <a:t>Շին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թույլտվության</a:t>
            </a:r>
            <a:r>
              <a:rPr sz="205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ժամկետ`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45" dirty="0">
                <a:solidFill>
                  <a:srgbClr val="FFFFFF"/>
                </a:solidFill>
                <a:latin typeface="Trebuchet MS"/>
                <a:cs typeface="Trebuchet MS"/>
              </a:rPr>
              <a:t>30/</a:t>
            </a:r>
            <a:r>
              <a:rPr lang="en-US" sz="2050" spc="45" dirty="0">
                <a:solidFill>
                  <a:srgbClr val="FFFFFF"/>
                </a:solidFill>
                <a:latin typeface="Trebuchet MS"/>
                <a:cs typeface="Trebuchet MS"/>
              </a:rPr>
              <a:t>12</a:t>
            </a:r>
            <a:r>
              <a:rPr sz="2050" spc="45" dirty="0">
                <a:solidFill>
                  <a:srgbClr val="FFFFFF"/>
                </a:solidFill>
                <a:latin typeface="Trebuchet MS"/>
                <a:cs typeface="Trebuchet MS"/>
              </a:rPr>
              <a:t>/2022թ</a:t>
            </a:r>
            <a:endParaRPr sz="20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905"/>
              </a:spcBef>
            </a:pPr>
            <a:endParaRPr sz="20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Շին.</a:t>
            </a:r>
            <a:r>
              <a:rPr sz="19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85" dirty="0">
                <a:solidFill>
                  <a:srgbClr val="FFFFFF"/>
                </a:solidFill>
                <a:latin typeface="Trebuchet MS"/>
                <a:cs typeface="Trebuchet MS"/>
              </a:rPr>
              <a:t>աշխատանքների</a:t>
            </a:r>
            <a:r>
              <a:rPr sz="19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80" dirty="0">
                <a:solidFill>
                  <a:srgbClr val="FFFFFF"/>
                </a:solidFill>
                <a:latin typeface="Trebuchet MS"/>
                <a:cs typeface="Trebuchet MS"/>
              </a:rPr>
              <a:t>իրականացման</a:t>
            </a:r>
            <a:r>
              <a:rPr sz="19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ժամկետ՝</a:t>
            </a:r>
            <a:r>
              <a:rPr sz="19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30/12/2025թ</a:t>
            </a:r>
            <a:endParaRPr sz="1900" dirty="0">
              <a:latin typeface="Trebuchet MS"/>
              <a:cs typeface="Trebuchet MS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9EA2B61C-734F-A771-F76C-5061E9DBE0A6}"/>
              </a:ext>
            </a:extLst>
          </p:cNvPr>
          <p:cNvSpPr txBox="1"/>
          <p:nvPr/>
        </p:nvSpPr>
        <p:spPr>
          <a:xfrm>
            <a:off x="1191200" y="672619"/>
            <a:ext cx="194056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i="1" spc="285" dirty="0">
                <a:solidFill>
                  <a:srgbClr val="202B7D"/>
                </a:solidFill>
                <a:latin typeface="Trebuchet MS"/>
                <a:cs typeface="Trebuchet MS"/>
              </a:rPr>
              <a:t>fas</a:t>
            </a:r>
            <a:r>
              <a:rPr sz="1950" i="1" spc="-19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1950" i="1" spc="290" dirty="0">
                <a:solidFill>
                  <a:srgbClr val="202B7D"/>
                </a:solidFill>
                <a:latin typeface="Trebuchet MS"/>
                <a:cs typeface="Trebuchet MS"/>
              </a:rPr>
              <a:t>tbank.am </a:t>
            </a:r>
            <a:endParaRPr sz="1950">
              <a:latin typeface="Trebuchet MS"/>
              <a:cs typeface="Trebuchet MS"/>
            </a:endParaRPr>
          </a:p>
        </p:txBody>
      </p:sp>
      <p:grpSp>
        <p:nvGrpSpPr>
          <p:cNvPr id="11" name="object 11">
            <a:extLst>
              <a:ext uri="{FF2B5EF4-FFF2-40B4-BE49-F238E27FC236}">
                <a16:creationId xmlns:a16="http://schemas.microsoft.com/office/drawing/2014/main" id="{62161072-7D41-2757-FBEF-F3F8AFDC417A}"/>
              </a:ext>
            </a:extLst>
          </p:cNvPr>
          <p:cNvGrpSpPr/>
          <p:nvPr/>
        </p:nvGrpSpPr>
        <p:grpSpPr>
          <a:xfrm>
            <a:off x="1070899" y="7671253"/>
            <a:ext cx="479425" cy="479425"/>
            <a:chOff x="1070899" y="7671253"/>
            <a:chExt cx="479425" cy="479425"/>
          </a:xfrm>
        </p:grpSpPr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6EC46986-1BDC-CF80-88BD-C2323D2058B0}"/>
                </a:ext>
              </a:extLst>
            </p:cNvPr>
            <p:cNvSpPr/>
            <p:nvPr/>
          </p:nvSpPr>
          <p:spPr>
            <a:xfrm>
              <a:off x="1070899" y="7671253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084" y="0"/>
                  </a:moveTo>
                  <a:lnTo>
                    <a:pt x="0" y="0"/>
                  </a:lnTo>
                  <a:lnTo>
                    <a:pt x="0" y="479095"/>
                  </a:lnTo>
                  <a:lnTo>
                    <a:pt x="479084" y="479095"/>
                  </a:lnTo>
                  <a:lnTo>
                    <a:pt x="479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BA777385-23FB-2C62-E3AC-703822E453D3}"/>
                </a:ext>
              </a:extLst>
            </p:cNvPr>
            <p:cNvSpPr/>
            <p:nvPr/>
          </p:nvSpPr>
          <p:spPr>
            <a:xfrm>
              <a:off x="1243564" y="7753743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14744" y="131516"/>
                  </a:lnTo>
                  <a:lnTo>
                    <a:pt x="5017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4" y="182317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222328"/>
                  </a:lnTo>
                  <a:lnTo>
                    <a:pt x="129747" y="200855"/>
                  </a:lnTo>
                  <a:lnTo>
                    <a:pt x="119016" y="182317"/>
                  </a:lnTo>
                  <a:lnTo>
                    <a:pt x="103106" y="167869"/>
                  </a:lnTo>
                  <a:lnTo>
                    <a:pt x="83578" y="15866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6" y="131516"/>
                  </a:lnTo>
                  <a:lnTo>
                    <a:pt x="133744" y="91515"/>
                  </a:lnTo>
                  <a:lnTo>
                    <a:pt x="133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CE360577-26A8-9F50-6BB8-3C265BF6CE9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8087" y="7832536"/>
              <a:ext cx="129221" cy="87159"/>
            </a:xfrm>
            <a:prstGeom prst="rect">
              <a:avLst/>
            </a:prstGeom>
          </p:spPr>
        </p:pic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B8F8D773-99D9-A947-80B5-3915C012B937}"/>
                </a:ext>
              </a:extLst>
            </p:cNvPr>
            <p:cNvSpPr/>
            <p:nvPr/>
          </p:nvSpPr>
          <p:spPr>
            <a:xfrm>
              <a:off x="1243564" y="7753743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4016" y="112983"/>
                  </a:lnTo>
                  <a:lnTo>
                    <a:pt x="14745" y="131520"/>
                  </a:lnTo>
                  <a:lnTo>
                    <a:pt x="30654" y="145968"/>
                  </a:lnTo>
                  <a:lnTo>
                    <a:pt x="5018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5" y="182322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303655"/>
                  </a:lnTo>
                  <a:lnTo>
                    <a:pt x="10470" y="303655"/>
                  </a:lnTo>
                  <a:lnTo>
                    <a:pt x="10501" y="222328"/>
                  </a:lnTo>
                  <a:lnTo>
                    <a:pt x="35965" y="176831"/>
                  </a:lnTo>
                  <a:lnTo>
                    <a:pt x="58438" y="167136"/>
                  </a:lnTo>
                  <a:lnTo>
                    <a:pt x="61987" y="162403"/>
                  </a:lnTo>
                  <a:lnTo>
                    <a:pt x="61987" y="151450"/>
                  </a:lnTo>
                  <a:lnTo>
                    <a:pt x="58448" y="146707"/>
                  </a:lnTo>
                  <a:lnTo>
                    <a:pt x="53171" y="145136"/>
                  </a:lnTo>
                  <a:lnTo>
                    <a:pt x="35965" y="137008"/>
                  </a:lnTo>
                  <a:lnTo>
                    <a:pt x="22494" y="124570"/>
                  </a:lnTo>
                  <a:lnTo>
                    <a:pt x="13691" y="108998"/>
                  </a:lnTo>
                  <a:lnTo>
                    <a:pt x="10501" y="91515"/>
                  </a:lnTo>
                  <a:lnTo>
                    <a:pt x="10470" y="10470"/>
                  </a:lnTo>
                  <a:lnTo>
                    <a:pt x="133755" y="10470"/>
                  </a:lnTo>
                  <a:lnTo>
                    <a:pt x="133755" y="0"/>
                  </a:lnTo>
                  <a:close/>
                </a:path>
                <a:path w="133984" h="314325">
                  <a:moveTo>
                    <a:pt x="133755" y="10470"/>
                  </a:moveTo>
                  <a:lnTo>
                    <a:pt x="123284" y="10470"/>
                  </a:lnTo>
                  <a:lnTo>
                    <a:pt x="123264" y="91515"/>
                  </a:lnTo>
                  <a:lnTo>
                    <a:pt x="120068" y="108998"/>
                  </a:lnTo>
                  <a:lnTo>
                    <a:pt x="111261" y="124570"/>
                  </a:lnTo>
                  <a:lnTo>
                    <a:pt x="97785" y="137008"/>
                  </a:lnTo>
                  <a:lnTo>
                    <a:pt x="80573" y="145136"/>
                  </a:lnTo>
                  <a:lnTo>
                    <a:pt x="75306" y="146707"/>
                  </a:lnTo>
                  <a:lnTo>
                    <a:pt x="71767" y="151450"/>
                  </a:lnTo>
                  <a:lnTo>
                    <a:pt x="71777" y="162403"/>
                  </a:lnTo>
                  <a:lnTo>
                    <a:pt x="75317" y="167136"/>
                  </a:lnTo>
                  <a:lnTo>
                    <a:pt x="80583" y="168706"/>
                  </a:lnTo>
                  <a:lnTo>
                    <a:pt x="97789" y="176831"/>
                  </a:lnTo>
                  <a:lnTo>
                    <a:pt x="111262" y="189269"/>
                  </a:lnTo>
                  <a:lnTo>
                    <a:pt x="120068" y="204844"/>
                  </a:lnTo>
                  <a:lnTo>
                    <a:pt x="123264" y="222328"/>
                  </a:lnTo>
                  <a:lnTo>
                    <a:pt x="123284" y="303655"/>
                  </a:lnTo>
                  <a:lnTo>
                    <a:pt x="133755" y="303655"/>
                  </a:lnTo>
                  <a:lnTo>
                    <a:pt x="133755" y="222328"/>
                  </a:lnTo>
                  <a:lnTo>
                    <a:pt x="129743" y="200860"/>
                  </a:lnTo>
                  <a:lnTo>
                    <a:pt x="119012" y="182322"/>
                  </a:lnTo>
                  <a:lnTo>
                    <a:pt x="103105" y="167874"/>
                  </a:lnTo>
                  <a:lnTo>
                    <a:pt x="83578" y="15867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2" y="131520"/>
                  </a:lnTo>
                  <a:lnTo>
                    <a:pt x="133744" y="91515"/>
                  </a:lnTo>
                  <a:lnTo>
                    <a:pt x="133755" y="104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B3516565-D8D1-0372-0446-473C73A252A4}"/>
                </a:ext>
              </a:extLst>
            </p:cNvPr>
            <p:cNvSpPr/>
            <p:nvPr/>
          </p:nvSpPr>
          <p:spPr>
            <a:xfrm>
              <a:off x="1308506" y="7931511"/>
              <a:ext cx="7620" cy="19050"/>
            </a:xfrm>
            <a:custGeom>
              <a:avLst/>
              <a:gdLst/>
              <a:ahLst/>
              <a:cxnLst/>
              <a:rect l="l" t="t" r="r" b="b"/>
              <a:pathLst>
                <a:path w="7619" h="19050">
                  <a:moveTo>
                    <a:pt x="4406" y="15189"/>
                  </a:moveTo>
                  <a:lnTo>
                    <a:pt x="3429" y="14185"/>
                  </a:lnTo>
                  <a:lnTo>
                    <a:pt x="990" y="14185"/>
                  </a:lnTo>
                  <a:lnTo>
                    <a:pt x="0" y="15189"/>
                  </a:lnTo>
                  <a:lnTo>
                    <a:pt x="0" y="17614"/>
                  </a:lnTo>
                  <a:lnTo>
                    <a:pt x="990" y="18605"/>
                  </a:lnTo>
                  <a:lnTo>
                    <a:pt x="3429" y="18605"/>
                  </a:lnTo>
                  <a:lnTo>
                    <a:pt x="4406" y="17614"/>
                  </a:lnTo>
                  <a:lnTo>
                    <a:pt x="4406" y="16395"/>
                  </a:lnTo>
                  <a:lnTo>
                    <a:pt x="4406" y="15189"/>
                  </a:lnTo>
                  <a:close/>
                </a:path>
                <a:path w="7619" h="19050">
                  <a:moveTo>
                    <a:pt x="7416" y="990"/>
                  </a:moveTo>
                  <a:lnTo>
                    <a:pt x="6426" y="0"/>
                  </a:lnTo>
                  <a:lnTo>
                    <a:pt x="3987" y="0"/>
                  </a:lnTo>
                  <a:lnTo>
                    <a:pt x="3009" y="990"/>
                  </a:lnTo>
                  <a:lnTo>
                    <a:pt x="3009" y="3429"/>
                  </a:lnTo>
                  <a:lnTo>
                    <a:pt x="3987" y="4419"/>
                  </a:lnTo>
                  <a:lnTo>
                    <a:pt x="6426" y="4419"/>
                  </a:lnTo>
                  <a:lnTo>
                    <a:pt x="7416" y="3429"/>
                  </a:lnTo>
                  <a:lnTo>
                    <a:pt x="7416" y="2209"/>
                  </a:lnTo>
                  <a:lnTo>
                    <a:pt x="7416" y="990"/>
                  </a:lnTo>
                  <a:close/>
                </a:path>
              </a:pathLst>
            </a:custGeom>
            <a:solidFill>
              <a:srgbClr val="202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>
            <a:extLst>
              <a:ext uri="{FF2B5EF4-FFF2-40B4-BE49-F238E27FC236}">
                <a16:creationId xmlns:a16="http://schemas.microsoft.com/office/drawing/2014/main" id="{75A7D387-47B1-69FC-4499-C7006D0D120F}"/>
              </a:ext>
            </a:extLst>
          </p:cNvPr>
          <p:cNvGrpSpPr/>
          <p:nvPr/>
        </p:nvGrpSpPr>
        <p:grpSpPr>
          <a:xfrm>
            <a:off x="1070899" y="8472716"/>
            <a:ext cx="479425" cy="479425"/>
            <a:chOff x="1070899" y="8472716"/>
            <a:chExt cx="479425" cy="479425"/>
          </a:xfrm>
        </p:grpSpPr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7A482D1A-9A90-E98D-54E9-78D749E18AA8}"/>
                </a:ext>
              </a:extLst>
            </p:cNvPr>
            <p:cNvSpPr/>
            <p:nvPr/>
          </p:nvSpPr>
          <p:spPr>
            <a:xfrm>
              <a:off x="1070899" y="8472716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084" y="0"/>
                  </a:moveTo>
                  <a:lnTo>
                    <a:pt x="0" y="0"/>
                  </a:lnTo>
                  <a:lnTo>
                    <a:pt x="0" y="479095"/>
                  </a:lnTo>
                  <a:lnTo>
                    <a:pt x="479084" y="479095"/>
                  </a:lnTo>
                  <a:lnTo>
                    <a:pt x="479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0FDE80F6-4E43-D649-7205-BA46911082EF}"/>
                </a:ext>
              </a:extLst>
            </p:cNvPr>
            <p:cNvSpPr/>
            <p:nvPr/>
          </p:nvSpPr>
          <p:spPr>
            <a:xfrm>
              <a:off x="1243564" y="8555195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14744" y="131516"/>
                  </a:lnTo>
                  <a:lnTo>
                    <a:pt x="5017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4" y="182317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222328"/>
                  </a:lnTo>
                  <a:lnTo>
                    <a:pt x="129747" y="200855"/>
                  </a:lnTo>
                  <a:lnTo>
                    <a:pt x="119016" y="182317"/>
                  </a:lnTo>
                  <a:lnTo>
                    <a:pt x="103106" y="167869"/>
                  </a:lnTo>
                  <a:lnTo>
                    <a:pt x="83578" y="15866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6" y="131516"/>
                  </a:lnTo>
                  <a:lnTo>
                    <a:pt x="133744" y="91515"/>
                  </a:lnTo>
                  <a:lnTo>
                    <a:pt x="133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>
              <a:extLst>
                <a:ext uri="{FF2B5EF4-FFF2-40B4-BE49-F238E27FC236}">
                  <a16:creationId xmlns:a16="http://schemas.microsoft.com/office/drawing/2014/main" id="{A32B2A9C-550F-8770-3A13-F3DFFB2206A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3564" y="8800098"/>
              <a:ext cx="133765" cy="69223"/>
            </a:xfrm>
            <a:prstGeom prst="rect">
              <a:avLst/>
            </a:prstGeom>
          </p:spPr>
        </p:pic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D708F09A-B593-22D2-9236-752BB779BBAB}"/>
                </a:ext>
              </a:extLst>
            </p:cNvPr>
            <p:cNvSpPr/>
            <p:nvPr/>
          </p:nvSpPr>
          <p:spPr>
            <a:xfrm>
              <a:off x="1243564" y="8555195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4016" y="112983"/>
                  </a:lnTo>
                  <a:lnTo>
                    <a:pt x="14745" y="131520"/>
                  </a:lnTo>
                  <a:lnTo>
                    <a:pt x="30654" y="145968"/>
                  </a:lnTo>
                  <a:lnTo>
                    <a:pt x="5018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5" y="182322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303655"/>
                  </a:lnTo>
                  <a:lnTo>
                    <a:pt x="10470" y="303655"/>
                  </a:lnTo>
                  <a:lnTo>
                    <a:pt x="10501" y="222328"/>
                  </a:lnTo>
                  <a:lnTo>
                    <a:pt x="35969" y="176835"/>
                  </a:lnTo>
                  <a:lnTo>
                    <a:pt x="58448" y="167125"/>
                  </a:lnTo>
                  <a:lnTo>
                    <a:pt x="61979" y="162403"/>
                  </a:lnTo>
                  <a:lnTo>
                    <a:pt x="61979" y="151440"/>
                  </a:lnTo>
                  <a:lnTo>
                    <a:pt x="58448" y="146718"/>
                  </a:lnTo>
                  <a:lnTo>
                    <a:pt x="53171" y="145136"/>
                  </a:lnTo>
                  <a:lnTo>
                    <a:pt x="35965" y="137008"/>
                  </a:lnTo>
                  <a:lnTo>
                    <a:pt x="22494" y="124570"/>
                  </a:lnTo>
                  <a:lnTo>
                    <a:pt x="13691" y="108998"/>
                  </a:lnTo>
                  <a:lnTo>
                    <a:pt x="10501" y="91515"/>
                  </a:lnTo>
                  <a:lnTo>
                    <a:pt x="10470" y="10470"/>
                  </a:lnTo>
                  <a:lnTo>
                    <a:pt x="133755" y="10470"/>
                  </a:lnTo>
                  <a:lnTo>
                    <a:pt x="133755" y="0"/>
                  </a:lnTo>
                  <a:close/>
                </a:path>
                <a:path w="133984" h="314325">
                  <a:moveTo>
                    <a:pt x="133755" y="10470"/>
                  </a:moveTo>
                  <a:lnTo>
                    <a:pt x="123284" y="10470"/>
                  </a:lnTo>
                  <a:lnTo>
                    <a:pt x="123264" y="91515"/>
                  </a:lnTo>
                  <a:lnTo>
                    <a:pt x="120068" y="108998"/>
                  </a:lnTo>
                  <a:lnTo>
                    <a:pt x="111262" y="124570"/>
                  </a:lnTo>
                  <a:lnTo>
                    <a:pt x="97789" y="137008"/>
                  </a:lnTo>
                  <a:lnTo>
                    <a:pt x="80583" y="145136"/>
                  </a:lnTo>
                  <a:lnTo>
                    <a:pt x="75298" y="146718"/>
                  </a:lnTo>
                  <a:lnTo>
                    <a:pt x="71767" y="151440"/>
                  </a:lnTo>
                  <a:lnTo>
                    <a:pt x="71767" y="162403"/>
                  </a:lnTo>
                  <a:lnTo>
                    <a:pt x="75306" y="167136"/>
                  </a:lnTo>
                  <a:lnTo>
                    <a:pt x="80594" y="168706"/>
                  </a:lnTo>
                  <a:lnTo>
                    <a:pt x="97794" y="176835"/>
                  </a:lnTo>
                  <a:lnTo>
                    <a:pt x="111263" y="189273"/>
                  </a:lnTo>
                  <a:lnTo>
                    <a:pt x="120068" y="204845"/>
                  </a:lnTo>
                  <a:lnTo>
                    <a:pt x="123264" y="222328"/>
                  </a:lnTo>
                  <a:lnTo>
                    <a:pt x="123284" y="303655"/>
                  </a:lnTo>
                  <a:lnTo>
                    <a:pt x="133755" y="303655"/>
                  </a:lnTo>
                  <a:lnTo>
                    <a:pt x="133755" y="222328"/>
                  </a:lnTo>
                  <a:lnTo>
                    <a:pt x="129743" y="200860"/>
                  </a:lnTo>
                  <a:lnTo>
                    <a:pt x="119012" y="182322"/>
                  </a:lnTo>
                  <a:lnTo>
                    <a:pt x="103105" y="167874"/>
                  </a:lnTo>
                  <a:lnTo>
                    <a:pt x="83578" y="15867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2" y="131520"/>
                  </a:lnTo>
                  <a:lnTo>
                    <a:pt x="133744" y="91515"/>
                  </a:lnTo>
                  <a:lnTo>
                    <a:pt x="133755" y="104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>
            <a:extLst>
              <a:ext uri="{FF2B5EF4-FFF2-40B4-BE49-F238E27FC236}">
                <a16:creationId xmlns:a16="http://schemas.microsoft.com/office/drawing/2014/main" id="{5F700F44-A184-127E-B698-E0B5DAC42C39}"/>
              </a:ext>
            </a:extLst>
          </p:cNvPr>
          <p:cNvSpPr txBox="1"/>
          <p:nvPr/>
        </p:nvSpPr>
        <p:spPr>
          <a:xfrm>
            <a:off x="16328373" y="9819444"/>
            <a:ext cx="2587625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00"/>
              </a:lnSpc>
            </a:pPr>
            <a:r>
              <a:rPr sz="2300" spc="110" dirty="0">
                <a:solidFill>
                  <a:srgbClr val="202B7D"/>
                </a:solidFill>
                <a:latin typeface="Trebuchet MS"/>
                <a:cs typeface="Trebuchet MS"/>
              </a:rPr>
              <a:t>+374</a:t>
            </a:r>
            <a:r>
              <a:rPr sz="2300" spc="-10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202B7D"/>
                </a:solidFill>
                <a:latin typeface="Trebuchet MS"/>
                <a:cs typeface="Trebuchet MS"/>
              </a:rPr>
              <a:t>(</a:t>
            </a:r>
            <a:r>
              <a:rPr lang="en-US" sz="2300" dirty="0">
                <a:solidFill>
                  <a:srgbClr val="202B7D"/>
                </a:solidFill>
                <a:latin typeface="Trebuchet MS"/>
                <a:cs typeface="Trebuchet MS"/>
              </a:rPr>
              <a:t>98</a:t>
            </a:r>
            <a:r>
              <a:rPr sz="2300" dirty="0">
                <a:solidFill>
                  <a:srgbClr val="202B7D"/>
                </a:solidFill>
                <a:latin typeface="Trebuchet MS"/>
                <a:cs typeface="Trebuchet MS"/>
              </a:rPr>
              <a:t>)</a:t>
            </a:r>
            <a:r>
              <a:rPr sz="2300" spc="-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lang="en-US" sz="2300" spc="120" dirty="0">
                <a:solidFill>
                  <a:srgbClr val="202B7D"/>
                </a:solidFill>
                <a:latin typeface="Trebuchet MS"/>
                <a:cs typeface="Trebuchet MS"/>
              </a:rPr>
              <a:t>908 908</a:t>
            </a:r>
            <a:endParaRPr sz="2300" dirty="0">
              <a:latin typeface="Trebuchet MS"/>
              <a:cs typeface="Trebuchet M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F4124F8-DCAF-EF70-D4B4-FBE948CDA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1868" y="2163330"/>
            <a:ext cx="10277736" cy="678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172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7ECA50D0-12CF-3A27-02B9-788DB0FF56B3}"/>
              </a:ext>
            </a:extLst>
          </p:cNvPr>
          <p:cNvSpPr/>
          <p:nvPr/>
        </p:nvSpPr>
        <p:spPr>
          <a:xfrm>
            <a:off x="1308546" y="1138164"/>
            <a:ext cx="14137640" cy="9032240"/>
          </a:xfrm>
          <a:custGeom>
            <a:avLst/>
            <a:gdLst/>
            <a:ahLst/>
            <a:cxnLst/>
            <a:rect l="l" t="t" r="r" b="b"/>
            <a:pathLst>
              <a:path w="14137640" h="9032240">
                <a:moveTo>
                  <a:pt x="14137475" y="0"/>
                </a:moveTo>
                <a:lnTo>
                  <a:pt x="0" y="0"/>
                </a:lnTo>
                <a:lnTo>
                  <a:pt x="0" y="9032217"/>
                </a:lnTo>
                <a:lnTo>
                  <a:pt x="14137475" y="9032217"/>
                </a:lnTo>
                <a:lnTo>
                  <a:pt x="14137475" y="0"/>
                </a:lnTo>
                <a:close/>
              </a:path>
            </a:pathLst>
          </a:custGeom>
          <a:solidFill>
            <a:srgbClr val="202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0CF6A724-627E-22DD-A9C8-9E2EC96E08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67808" y="2060478"/>
            <a:ext cx="6946265" cy="656047"/>
          </a:xfrm>
          <a:prstGeom prst="rect">
            <a:avLst/>
          </a:prstGeom>
        </p:spPr>
        <p:txBody>
          <a:bodyPr vert="horz" wrap="square" lIns="0" tIns="11630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hy-AM" sz="3500" dirty="0"/>
              <a:t>«Դ ԸՆԴ ԷԴ ԻՆՎԵՍՏ ԳՐՈՒՊ» ՍՊԸ</a:t>
            </a:r>
            <a:endParaRPr sz="3500" spc="-1585" dirty="0"/>
          </a:p>
        </p:txBody>
      </p:sp>
      <p:grpSp>
        <p:nvGrpSpPr>
          <p:cNvPr id="5" name="object 4">
            <a:extLst>
              <a:ext uri="{FF2B5EF4-FFF2-40B4-BE49-F238E27FC236}">
                <a16:creationId xmlns:a16="http://schemas.microsoft.com/office/drawing/2014/main" id="{1E7977EE-6F9E-ADFC-7E97-0AF2781470F7}"/>
              </a:ext>
            </a:extLst>
          </p:cNvPr>
          <p:cNvGrpSpPr/>
          <p:nvPr/>
        </p:nvGrpSpPr>
        <p:grpSpPr>
          <a:xfrm>
            <a:off x="1070899" y="6447772"/>
            <a:ext cx="479425" cy="479425"/>
            <a:chOff x="1070899" y="6447772"/>
            <a:chExt cx="479425" cy="479425"/>
          </a:xfrm>
        </p:grpSpPr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B0E99ABE-004D-BF8C-E26E-D883E40AB2BD}"/>
                </a:ext>
              </a:extLst>
            </p:cNvPr>
            <p:cNvSpPr/>
            <p:nvPr/>
          </p:nvSpPr>
          <p:spPr>
            <a:xfrm>
              <a:off x="1070899" y="6447772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084" y="0"/>
                  </a:moveTo>
                  <a:lnTo>
                    <a:pt x="0" y="0"/>
                  </a:lnTo>
                  <a:lnTo>
                    <a:pt x="0" y="479095"/>
                  </a:lnTo>
                  <a:lnTo>
                    <a:pt x="479084" y="479095"/>
                  </a:lnTo>
                  <a:lnTo>
                    <a:pt x="479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6">
              <a:extLst>
                <a:ext uri="{FF2B5EF4-FFF2-40B4-BE49-F238E27FC236}">
                  <a16:creationId xmlns:a16="http://schemas.microsoft.com/office/drawing/2014/main" id="{26054CC4-3AC5-6F51-A0FA-F1DDCE83A7C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3867" y="6564135"/>
              <a:ext cx="91672" cy="91662"/>
            </a:xfrm>
            <a:prstGeom prst="rect">
              <a:avLst/>
            </a:prstGeom>
          </p:spPr>
        </p:pic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F99D2C01-FA36-75E4-D6BB-C99819D80687}"/>
                </a:ext>
              </a:extLst>
            </p:cNvPr>
            <p:cNvSpPr/>
            <p:nvPr/>
          </p:nvSpPr>
          <p:spPr>
            <a:xfrm>
              <a:off x="1201826" y="6530269"/>
              <a:ext cx="217804" cy="314325"/>
            </a:xfrm>
            <a:custGeom>
              <a:avLst/>
              <a:gdLst/>
              <a:ahLst/>
              <a:cxnLst/>
              <a:rect l="l" t="t" r="r" b="b"/>
              <a:pathLst>
                <a:path w="217805" h="314325">
                  <a:moveTo>
                    <a:pt x="217220" y="291503"/>
                  </a:moveTo>
                  <a:lnTo>
                    <a:pt x="208686" y="282714"/>
                  </a:lnTo>
                  <a:lnTo>
                    <a:pt x="202984" y="280962"/>
                  </a:lnTo>
                  <a:lnTo>
                    <a:pt x="202984" y="291503"/>
                  </a:lnTo>
                  <a:lnTo>
                    <a:pt x="190271" y="295605"/>
                  </a:lnTo>
                  <a:lnTo>
                    <a:pt x="170129" y="299542"/>
                  </a:lnTo>
                  <a:lnTo>
                    <a:pt x="142824" y="302488"/>
                  </a:lnTo>
                  <a:lnTo>
                    <a:pt x="108610" y="303657"/>
                  </a:lnTo>
                  <a:lnTo>
                    <a:pt x="74396" y="302488"/>
                  </a:lnTo>
                  <a:lnTo>
                    <a:pt x="47091" y="299542"/>
                  </a:lnTo>
                  <a:lnTo>
                    <a:pt x="26949" y="295605"/>
                  </a:lnTo>
                  <a:lnTo>
                    <a:pt x="14236" y="291503"/>
                  </a:lnTo>
                  <a:lnTo>
                    <a:pt x="26949" y="287413"/>
                  </a:lnTo>
                  <a:lnTo>
                    <a:pt x="47091" y="283489"/>
                  </a:lnTo>
                  <a:lnTo>
                    <a:pt x="74396" y="280530"/>
                  </a:lnTo>
                  <a:lnTo>
                    <a:pt x="102946" y="279577"/>
                  </a:lnTo>
                  <a:lnTo>
                    <a:pt x="108610" y="291515"/>
                  </a:lnTo>
                  <a:lnTo>
                    <a:pt x="114261" y="279577"/>
                  </a:lnTo>
                  <a:lnTo>
                    <a:pt x="142824" y="280530"/>
                  </a:lnTo>
                  <a:lnTo>
                    <a:pt x="170129" y="283489"/>
                  </a:lnTo>
                  <a:lnTo>
                    <a:pt x="190271" y="287413"/>
                  </a:lnTo>
                  <a:lnTo>
                    <a:pt x="202984" y="291503"/>
                  </a:lnTo>
                  <a:lnTo>
                    <a:pt x="202984" y="280962"/>
                  </a:lnTo>
                  <a:lnTo>
                    <a:pt x="197878" y="279374"/>
                  </a:lnTo>
                  <a:lnTo>
                    <a:pt x="185407" y="275526"/>
                  </a:lnTo>
                  <a:lnTo>
                    <a:pt x="150888" y="270675"/>
                  </a:lnTo>
                  <a:lnTo>
                    <a:pt x="119100" y="269341"/>
                  </a:lnTo>
                  <a:lnTo>
                    <a:pt x="190550" y="118300"/>
                  </a:lnTo>
                  <a:lnTo>
                    <a:pt x="191223" y="112242"/>
                  </a:lnTo>
                  <a:lnTo>
                    <a:pt x="195160" y="76250"/>
                  </a:lnTo>
                  <a:lnTo>
                    <a:pt x="184264" y="47637"/>
                  </a:lnTo>
                  <a:lnTo>
                    <a:pt x="180797" y="38544"/>
                  </a:lnTo>
                  <a:lnTo>
                    <a:pt x="151358" y="11150"/>
                  </a:lnTo>
                  <a:lnTo>
                    <a:pt x="140906" y="8293"/>
                  </a:lnTo>
                  <a:lnTo>
                    <a:pt x="140906" y="79946"/>
                  </a:lnTo>
                  <a:lnTo>
                    <a:pt x="138379" y="92519"/>
                  </a:lnTo>
                  <a:lnTo>
                    <a:pt x="131445" y="102781"/>
                  </a:lnTo>
                  <a:lnTo>
                    <a:pt x="121183" y="109702"/>
                  </a:lnTo>
                  <a:lnTo>
                    <a:pt x="108610" y="112242"/>
                  </a:lnTo>
                  <a:lnTo>
                    <a:pt x="96037" y="109702"/>
                  </a:lnTo>
                  <a:lnTo>
                    <a:pt x="85763" y="102781"/>
                  </a:lnTo>
                  <a:lnTo>
                    <a:pt x="78841" y="92519"/>
                  </a:lnTo>
                  <a:lnTo>
                    <a:pt x="76301" y="79946"/>
                  </a:lnTo>
                  <a:lnTo>
                    <a:pt x="78841" y="67373"/>
                  </a:lnTo>
                  <a:lnTo>
                    <a:pt x="85763" y="57099"/>
                  </a:lnTo>
                  <a:lnTo>
                    <a:pt x="96037" y="50177"/>
                  </a:lnTo>
                  <a:lnTo>
                    <a:pt x="108610" y="47637"/>
                  </a:lnTo>
                  <a:lnTo>
                    <a:pt x="121183" y="50177"/>
                  </a:lnTo>
                  <a:lnTo>
                    <a:pt x="131445" y="57099"/>
                  </a:lnTo>
                  <a:lnTo>
                    <a:pt x="138379" y="67373"/>
                  </a:lnTo>
                  <a:lnTo>
                    <a:pt x="140906" y="79946"/>
                  </a:lnTo>
                  <a:lnTo>
                    <a:pt x="140906" y="8293"/>
                  </a:lnTo>
                  <a:lnTo>
                    <a:pt x="110718" y="25"/>
                  </a:lnTo>
                  <a:lnTo>
                    <a:pt x="109308" y="0"/>
                  </a:lnTo>
                  <a:lnTo>
                    <a:pt x="106502" y="25"/>
                  </a:lnTo>
                  <a:lnTo>
                    <a:pt x="65862" y="11150"/>
                  </a:lnTo>
                  <a:lnTo>
                    <a:pt x="36410" y="38544"/>
                  </a:lnTo>
                  <a:lnTo>
                    <a:pt x="22059" y="76250"/>
                  </a:lnTo>
                  <a:lnTo>
                    <a:pt x="26670" y="118300"/>
                  </a:lnTo>
                  <a:lnTo>
                    <a:pt x="98107" y="269341"/>
                  </a:lnTo>
                  <a:lnTo>
                    <a:pt x="66332" y="270675"/>
                  </a:lnTo>
                  <a:lnTo>
                    <a:pt x="31800" y="275526"/>
                  </a:lnTo>
                  <a:lnTo>
                    <a:pt x="8534" y="282714"/>
                  </a:lnTo>
                  <a:lnTo>
                    <a:pt x="0" y="291503"/>
                  </a:lnTo>
                  <a:lnTo>
                    <a:pt x="8534" y="300316"/>
                  </a:lnTo>
                  <a:lnTo>
                    <a:pt x="31800" y="307505"/>
                  </a:lnTo>
                  <a:lnTo>
                    <a:pt x="66332" y="312343"/>
                  </a:lnTo>
                  <a:lnTo>
                    <a:pt x="108610" y="314121"/>
                  </a:lnTo>
                  <a:lnTo>
                    <a:pt x="150888" y="312343"/>
                  </a:lnTo>
                  <a:lnTo>
                    <a:pt x="185407" y="307505"/>
                  </a:lnTo>
                  <a:lnTo>
                    <a:pt x="197866" y="303657"/>
                  </a:lnTo>
                  <a:lnTo>
                    <a:pt x="208686" y="300316"/>
                  </a:lnTo>
                  <a:lnTo>
                    <a:pt x="217220" y="2915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8">
            <a:extLst>
              <a:ext uri="{FF2B5EF4-FFF2-40B4-BE49-F238E27FC236}">
                <a16:creationId xmlns:a16="http://schemas.microsoft.com/office/drawing/2014/main" id="{FA375E7A-48A9-3F6F-936F-24355CB0E361}"/>
              </a:ext>
            </a:extLst>
          </p:cNvPr>
          <p:cNvSpPr txBox="1"/>
          <p:nvPr/>
        </p:nvSpPr>
        <p:spPr>
          <a:xfrm>
            <a:off x="1972527" y="6328772"/>
            <a:ext cx="7244715" cy="23401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983739">
              <a:lnSpc>
                <a:spcPct val="134100"/>
              </a:lnSpc>
              <a:spcBef>
                <a:spcPts val="95"/>
              </a:spcBef>
            </a:pP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Հասցե՝</a:t>
            </a:r>
            <a:r>
              <a:rPr sz="205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hy-AM" sz="2050" spc="95" dirty="0">
                <a:solidFill>
                  <a:srgbClr val="FFFFFF"/>
                </a:solidFill>
                <a:latin typeface="Trebuchet MS"/>
                <a:cs typeface="Trebuchet MS"/>
              </a:rPr>
              <a:t>մ. Շիրակ, ք. Գյումրի, Գ. Նժդեհի փողոց 9/10</a:t>
            </a:r>
            <a:endParaRPr sz="20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endParaRPr sz="205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50" dirty="0" err="1">
                <a:solidFill>
                  <a:srgbClr val="FFFFFF"/>
                </a:solidFill>
                <a:latin typeface="Trebuchet MS"/>
                <a:cs typeface="Trebuchet MS"/>
              </a:rPr>
              <a:t>Շին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թույլտվության</a:t>
            </a:r>
            <a:r>
              <a:rPr sz="205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ժամկետ`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hy-AM" sz="2050" spc="45" dirty="0">
                <a:solidFill>
                  <a:srgbClr val="FFFFFF"/>
                </a:solidFill>
                <a:latin typeface="Trebuchet MS"/>
                <a:cs typeface="Trebuchet MS"/>
              </a:rPr>
              <a:t>28</a:t>
            </a:r>
            <a:r>
              <a:rPr lang="en-US" sz="2050" spc="45" dirty="0">
                <a:solidFill>
                  <a:srgbClr val="FFFFFF"/>
                </a:solidFill>
                <a:latin typeface="Trebuchet MS"/>
                <a:cs typeface="Trebuchet MS"/>
              </a:rPr>
              <a:t>/</a:t>
            </a:r>
            <a:r>
              <a:rPr lang="hy-AM" sz="2050" spc="45" dirty="0">
                <a:solidFill>
                  <a:srgbClr val="FFFFFF"/>
                </a:solidFill>
                <a:latin typeface="Trebuchet MS"/>
                <a:cs typeface="Trebuchet MS"/>
              </a:rPr>
              <a:t>09</a:t>
            </a:r>
            <a:r>
              <a:rPr sz="2050" spc="45" dirty="0">
                <a:solidFill>
                  <a:srgbClr val="FFFFFF"/>
                </a:solidFill>
                <a:latin typeface="Trebuchet MS"/>
                <a:cs typeface="Trebuchet MS"/>
              </a:rPr>
              <a:t>/202</a:t>
            </a:r>
            <a:r>
              <a:rPr lang="hy-AM" sz="2050" spc="45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r>
              <a:rPr sz="2050" spc="45" dirty="0">
                <a:solidFill>
                  <a:srgbClr val="FFFFFF"/>
                </a:solidFill>
                <a:latin typeface="Trebuchet MS"/>
                <a:cs typeface="Trebuchet MS"/>
              </a:rPr>
              <a:t>թ</a:t>
            </a:r>
            <a:endParaRPr sz="20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905"/>
              </a:spcBef>
            </a:pPr>
            <a:endParaRPr sz="20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Շին.</a:t>
            </a:r>
            <a:r>
              <a:rPr sz="19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85" dirty="0">
                <a:solidFill>
                  <a:srgbClr val="FFFFFF"/>
                </a:solidFill>
                <a:latin typeface="Trebuchet MS"/>
                <a:cs typeface="Trebuchet MS"/>
              </a:rPr>
              <a:t>աշխատանքների</a:t>
            </a:r>
            <a:r>
              <a:rPr sz="19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80" dirty="0">
                <a:solidFill>
                  <a:srgbClr val="FFFFFF"/>
                </a:solidFill>
                <a:latin typeface="Trebuchet MS"/>
                <a:cs typeface="Trebuchet MS"/>
              </a:rPr>
              <a:t>իրականացման</a:t>
            </a:r>
            <a:r>
              <a:rPr sz="19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ժամկետ՝</a:t>
            </a:r>
            <a:r>
              <a:rPr sz="19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28/04/2025թ</a:t>
            </a:r>
            <a:endParaRPr sz="1900" dirty="0">
              <a:latin typeface="Trebuchet MS"/>
              <a:cs typeface="Trebuchet MS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9EA2B61C-734F-A771-F76C-5061E9DBE0A6}"/>
              </a:ext>
            </a:extLst>
          </p:cNvPr>
          <p:cNvSpPr txBox="1"/>
          <p:nvPr/>
        </p:nvSpPr>
        <p:spPr>
          <a:xfrm>
            <a:off x="1191200" y="672619"/>
            <a:ext cx="194056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i="1" spc="285" dirty="0">
                <a:solidFill>
                  <a:srgbClr val="202B7D"/>
                </a:solidFill>
                <a:latin typeface="Trebuchet MS"/>
                <a:cs typeface="Trebuchet MS"/>
              </a:rPr>
              <a:t>fas</a:t>
            </a:r>
            <a:r>
              <a:rPr sz="1950" i="1" spc="-19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1950" i="1" spc="290" dirty="0">
                <a:solidFill>
                  <a:srgbClr val="202B7D"/>
                </a:solidFill>
                <a:latin typeface="Trebuchet MS"/>
                <a:cs typeface="Trebuchet MS"/>
              </a:rPr>
              <a:t>tbank.am </a:t>
            </a:r>
            <a:endParaRPr sz="1950">
              <a:latin typeface="Trebuchet MS"/>
              <a:cs typeface="Trebuchet MS"/>
            </a:endParaRPr>
          </a:p>
        </p:txBody>
      </p:sp>
      <p:grpSp>
        <p:nvGrpSpPr>
          <p:cNvPr id="11" name="object 11">
            <a:extLst>
              <a:ext uri="{FF2B5EF4-FFF2-40B4-BE49-F238E27FC236}">
                <a16:creationId xmlns:a16="http://schemas.microsoft.com/office/drawing/2014/main" id="{62161072-7D41-2757-FBEF-F3F8AFDC417A}"/>
              </a:ext>
            </a:extLst>
          </p:cNvPr>
          <p:cNvGrpSpPr/>
          <p:nvPr/>
        </p:nvGrpSpPr>
        <p:grpSpPr>
          <a:xfrm>
            <a:off x="1070899" y="7671253"/>
            <a:ext cx="479425" cy="479425"/>
            <a:chOff x="1070899" y="7671253"/>
            <a:chExt cx="479425" cy="479425"/>
          </a:xfrm>
        </p:grpSpPr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6EC46986-1BDC-CF80-88BD-C2323D2058B0}"/>
                </a:ext>
              </a:extLst>
            </p:cNvPr>
            <p:cNvSpPr/>
            <p:nvPr/>
          </p:nvSpPr>
          <p:spPr>
            <a:xfrm>
              <a:off x="1070899" y="7671253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084" y="0"/>
                  </a:moveTo>
                  <a:lnTo>
                    <a:pt x="0" y="0"/>
                  </a:lnTo>
                  <a:lnTo>
                    <a:pt x="0" y="479095"/>
                  </a:lnTo>
                  <a:lnTo>
                    <a:pt x="479084" y="479095"/>
                  </a:lnTo>
                  <a:lnTo>
                    <a:pt x="479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BA777385-23FB-2C62-E3AC-703822E453D3}"/>
                </a:ext>
              </a:extLst>
            </p:cNvPr>
            <p:cNvSpPr/>
            <p:nvPr/>
          </p:nvSpPr>
          <p:spPr>
            <a:xfrm>
              <a:off x="1243564" y="7753743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14744" y="131516"/>
                  </a:lnTo>
                  <a:lnTo>
                    <a:pt x="5017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4" y="182317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222328"/>
                  </a:lnTo>
                  <a:lnTo>
                    <a:pt x="129747" y="200855"/>
                  </a:lnTo>
                  <a:lnTo>
                    <a:pt x="119016" y="182317"/>
                  </a:lnTo>
                  <a:lnTo>
                    <a:pt x="103106" y="167869"/>
                  </a:lnTo>
                  <a:lnTo>
                    <a:pt x="83578" y="15866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6" y="131516"/>
                  </a:lnTo>
                  <a:lnTo>
                    <a:pt x="133744" y="91515"/>
                  </a:lnTo>
                  <a:lnTo>
                    <a:pt x="133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CE360577-26A8-9F50-6BB8-3C265BF6CE9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8087" y="7832536"/>
              <a:ext cx="129221" cy="87159"/>
            </a:xfrm>
            <a:prstGeom prst="rect">
              <a:avLst/>
            </a:prstGeom>
          </p:spPr>
        </p:pic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B8F8D773-99D9-A947-80B5-3915C012B937}"/>
                </a:ext>
              </a:extLst>
            </p:cNvPr>
            <p:cNvSpPr/>
            <p:nvPr/>
          </p:nvSpPr>
          <p:spPr>
            <a:xfrm>
              <a:off x="1243564" y="7753743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4016" y="112983"/>
                  </a:lnTo>
                  <a:lnTo>
                    <a:pt x="14745" y="131520"/>
                  </a:lnTo>
                  <a:lnTo>
                    <a:pt x="30654" y="145968"/>
                  </a:lnTo>
                  <a:lnTo>
                    <a:pt x="5018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5" y="182322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303655"/>
                  </a:lnTo>
                  <a:lnTo>
                    <a:pt x="10470" y="303655"/>
                  </a:lnTo>
                  <a:lnTo>
                    <a:pt x="10501" y="222328"/>
                  </a:lnTo>
                  <a:lnTo>
                    <a:pt x="35965" y="176831"/>
                  </a:lnTo>
                  <a:lnTo>
                    <a:pt x="58438" y="167136"/>
                  </a:lnTo>
                  <a:lnTo>
                    <a:pt x="61987" y="162403"/>
                  </a:lnTo>
                  <a:lnTo>
                    <a:pt x="61987" y="151450"/>
                  </a:lnTo>
                  <a:lnTo>
                    <a:pt x="58448" y="146707"/>
                  </a:lnTo>
                  <a:lnTo>
                    <a:pt x="53171" y="145136"/>
                  </a:lnTo>
                  <a:lnTo>
                    <a:pt x="35965" y="137008"/>
                  </a:lnTo>
                  <a:lnTo>
                    <a:pt x="22494" y="124570"/>
                  </a:lnTo>
                  <a:lnTo>
                    <a:pt x="13691" y="108998"/>
                  </a:lnTo>
                  <a:lnTo>
                    <a:pt x="10501" y="91515"/>
                  </a:lnTo>
                  <a:lnTo>
                    <a:pt x="10470" y="10470"/>
                  </a:lnTo>
                  <a:lnTo>
                    <a:pt x="133755" y="10470"/>
                  </a:lnTo>
                  <a:lnTo>
                    <a:pt x="133755" y="0"/>
                  </a:lnTo>
                  <a:close/>
                </a:path>
                <a:path w="133984" h="314325">
                  <a:moveTo>
                    <a:pt x="133755" y="10470"/>
                  </a:moveTo>
                  <a:lnTo>
                    <a:pt x="123284" y="10470"/>
                  </a:lnTo>
                  <a:lnTo>
                    <a:pt x="123264" y="91515"/>
                  </a:lnTo>
                  <a:lnTo>
                    <a:pt x="120068" y="108998"/>
                  </a:lnTo>
                  <a:lnTo>
                    <a:pt x="111261" y="124570"/>
                  </a:lnTo>
                  <a:lnTo>
                    <a:pt x="97785" y="137008"/>
                  </a:lnTo>
                  <a:lnTo>
                    <a:pt x="80573" y="145136"/>
                  </a:lnTo>
                  <a:lnTo>
                    <a:pt x="75306" y="146707"/>
                  </a:lnTo>
                  <a:lnTo>
                    <a:pt x="71767" y="151450"/>
                  </a:lnTo>
                  <a:lnTo>
                    <a:pt x="71777" y="162403"/>
                  </a:lnTo>
                  <a:lnTo>
                    <a:pt x="75317" y="167136"/>
                  </a:lnTo>
                  <a:lnTo>
                    <a:pt x="80583" y="168706"/>
                  </a:lnTo>
                  <a:lnTo>
                    <a:pt x="97789" y="176831"/>
                  </a:lnTo>
                  <a:lnTo>
                    <a:pt x="111262" y="189269"/>
                  </a:lnTo>
                  <a:lnTo>
                    <a:pt x="120068" y="204844"/>
                  </a:lnTo>
                  <a:lnTo>
                    <a:pt x="123264" y="222328"/>
                  </a:lnTo>
                  <a:lnTo>
                    <a:pt x="123284" y="303655"/>
                  </a:lnTo>
                  <a:lnTo>
                    <a:pt x="133755" y="303655"/>
                  </a:lnTo>
                  <a:lnTo>
                    <a:pt x="133755" y="222328"/>
                  </a:lnTo>
                  <a:lnTo>
                    <a:pt x="129743" y="200860"/>
                  </a:lnTo>
                  <a:lnTo>
                    <a:pt x="119012" y="182322"/>
                  </a:lnTo>
                  <a:lnTo>
                    <a:pt x="103105" y="167874"/>
                  </a:lnTo>
                  <a:lnTo>
                    <a:pt x="83578" y="15867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2" y="131520"/>
                  </a:lnTo>
                  <a:lnTo>
                    <a:pt x="133744" y="91515"/>
                  </a:lnTo>
                  <a:lnTo>
                    <a:pt x="133755" y="104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B3516565-D8D1-0372-0446-473C73A252A4}"/>
                </a:ext>
              </a:extLst>
            </p:cNvPr>
            <p:cNvSpPr/>
            <p:nvPr/>
          </p:nvSpPr>
          <p:spPr>
            <a:xfrm>
              <a:off x="1308506" y="7931511"/>
              <a:ext cx="7620" cy="19050"/>
            </a:xfrm>
            <a:custGeom>
              <a:avLst/>
              <a:gdLst/>
              <a:ahLst/>
              <a:cxnLst/>
              <a:rect l="l" t="t" r="r" b="b"/>
              <a:pathLst>
                <a:path w="7619" h="19050">
                  <a:moveTo>
                    <a:pt x="4406" y="15189"/>
                  </a:moveTo>
                  <a:lnTo>
                    <a:pt x="3429" y="14185"/>
                  </a:lnTo>
                  <a:lnTo>
                    <a:pt x="990" y="14185"/>
                  </a:lnTo>
                  <a:lnTo>
                    <a:pt x="0" y="15189"/>
                  </a:lnTo>
                  <a:lnTo>
                    <a:pt x="0" y="17614"/>
                  </a:lnTo>
                  <a:lnTo>
                    <a:pt x="990" y="18605"/>
                  </a:lnTo>
                  <a:lnTo>
                    <a:pt x="3429" y="18605"/>
                  </a:lnTo>
                  <a:lnTo>
                    <a:pt x="4406" y="17614"/>
                  </a:lnTo>
                  <a:lnTo>
                    <a:pt x="4406" y="16395"/>
                  </a:lnTo>
                  <a:lnTo>
                    <a:pt x="4406" y="15189"/>
                  </a:lnTo>
                  <a:close/>
                </a:path>
                <a:path w="7619" h="19050">
                  <a:moveTo>
                    <a:pt x="7416" y="990"/>
                  </a:moveTo>
                  <a:lnTo>
                    <a:pt x="6426" y="0"/>
                  </a:lnTo>
                  <a:lnTo>
                    <a:pt x="3987" y="0"/>
                  </a:lnTo>
                  <a:lnTo>
                    <a:pt x="3009" y="990"/>
                  </a:lnTo>
                  <a:lnTo>
                    <a:pt x="3009" y="3429"/>
                  </a:lnTo>
                  <a:lnTo>
                    <a:pt x="3987" y="4419"/>
                  </a:lnTo>
                  <a:lnTo>
                    <a:pt x="6426" y="4419"/>
                  </a:lnTo>
                  <a:lnTo>
                    <a:pt x="7416" y="3429"/>
                  </a:lnTo>
                  <a:lnTo>
                    <a:pt x="7416" y="2209"/>
                  </a:lnTo>
                  <a:lnTo>
                    <a:pt x="7416" y="990"/>
                  </a:lnTo>
                  <a:close/>
                </a:path>
              </a:pathLst>
            </a:custGeom>
            <a:solidFill>
              <a:srgbClr val="202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>
            <a:extLst>
              <a:ext uri="{FF2B5EF4-FFF2-40B4-BE49-F238E27FC236}">
                <a16:creationId xmlns:a16="http://schemas.microsoft.com/office/drawing/2014/main" id="{75A7D387-47B1-69FC-4499-C7006D0D120F}"/>
              </a:ext>
            </a:extLst>
          </p:cNvPr>
          <p:cNvGrpSpPr/>
          <p:nvPr/>
        </p:nvGrpSpPr>
        <p:grpSpPr>
          <a:xfrm>
            <a:off x="1070899" y="8472716"/>
            <a:ext cx="479425" cy="479425"/>
            <a:chOff x="1070899" y="8472716"/>
            <a:chExt cx="479425" cy="479425"/>
          </a:xfrm>
        </p:grpSpPr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7A482D1A-9A90-E98D-54E9-78D749E18AA8}"/>
                </a:ext>
              </a:extLst>
            </p:cNvPr>
            <p:cNvSpPr/>
            <p:nvPr/>
          </p:nvSpPr>
          <p:spPr>
            <a:xfrm>
              <a:off x="1070899" y="8472716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084" y="0"/>
                  </a:moveTo>
                  <a:lnTo>
                    <a:pt x="0" y="0"/>
                  </a:lnTo>
                  <a:lnTo>
                    <a:pt x="0" y="479095"/>
                  </a:lnTo>
                  <a:lnTo>
                    <a:pt x="479084" y="479095"/>
                  </a:lnTo>
                  <a:lnTo>
                    <a:pt x="479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0FDE80F6-4E43-D649-7205-BA46911082EF}"/>
                </a:ext>
              </a:extLst>
            </p:cNvPr>
            <p:cNvSpPr/>
            <p:nvPr/>
          </p:nvSpPr>
          <p:spPr>
            <a:xfrm>
              <a:off x="1243564" y="8555195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14744" y="131516"/>
                  </a:lnTo>
                  <a:lnTo>
                    <a:pt x="5017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4" y="182317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222328"/>
                  </a:lnTo>
                  <a:lnTo>
                    <a:pt x="129747" y="200855"/>
                  </a:lnTo>
                  <a:lnTo>
                    <a:pt x="119016" y="182317"/>
                  </a:lnTo>
                  <a:lnTo>
                    <a:pt x="103106" y="167869"/>
                  </a:lnTo>
                  <a:lnTo>
                    <a:pt x="83578" y="15866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6" y="131516"/>
                  </a:lnTo>
                  <a:lnTo>
                    <a:pt x="133744" y="91515"/>
                  </a:lnTo>
                  <a:lnTo>
                    <a:pt x="133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>
              <a:extLst>
                <a:ext uri="{FF2B5EF4-FFF2-40B4-BE49-F238E27FC236}">
                  <a16:creationId xmlns:a16="http://schemas.microsoft.com/office/drawing/2014/main" id="{A32B2A9C-550F-8770-3A13-F3DFFB2206A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3564" y="8800098"/>
              <a:ext cx="133765" cy="69223"/>
            </a:xfrm>
            <a:prstGeom prst="rect">
              <a:avLst/>
            </a:prstGeom>
          </p:spPr>
        </p:pic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D708F09A-B593-22D2-9236-752BB779BBAB}"/>
                </a:ext>
              </a:extLst>
            </p:cNvPr>
            <p:cNvSpPr/>
            <p:nvPr/>
          </p:nvSpPr>
          <p:spPr>
            <a:xfrm>
              <a:off x="1243564" y="8555195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4016" y="112983"/>
                  </a:lnTo>
                  <a:lnTo>
                    <a:pt x="14745" y="131520"/>
                  </a:lnTo>
                  <a:lnTo>
                    <a:pt x="30654" y="145968"/>
                  </a:lnTo>
                  <a:lnTo>
                    <a:pt x="5018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5" y="182322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303655"/>
                  </a:lnTo>
                  <a:lnTo>
                    <a:pt x="10470" y="303655"/>
                  </a:lnTo>
                  <a:lnTo>
                    <a:pt x="10501" y="222328"/>
                  </a:lnTo>
                  <a:lnTo>
                    <a:pt x="35969" y="176835"/>
                  </a:lnTo>
                  <a:lnTo>
                    <a:pt x="58448" y="167125"/>
                  </a:lnTo>
                  <a:lnTo>
                    <a:pt x="61979" y="162403"/>
                  </a:lnTo>
                  <a:lnTo>
                    <a:pt x="61979" y="151440"/>
                  </a:lnTo>
                  <a:lnTo>
                    <a:pt x="58448" y="146718"/>
                  </a:lnTo>
                  <a:lnTo>
                    <a:pt x="53171" y="145136"/>
                  </a:lnTo>
                  <a:lnTo>
                    <a:pt x="35965" y="137008"/>
                  </a:lnTo>
                  <a:lnTo>
                    <a:pt x="22494" y="124570"/>
                  </a:lnTo>
                  <a:lnTo>
                    <a:pt x="13691" y="108998"/>
                  </a:lnTo>
                  <a:lnTo>
                    <a:pt x="10501" y="91515"/>
                  </a:lnTo>
                  <a:lnTo>
                    <a:pt x="10470" y="10470"/>
                  </a:lnTo>
                  <a:lnTo>
                    <a:pt x="133755" y="10470"/>
                  </a:lnTo>
                  <a:lnTo>
                    <a:pt x="133755" y="0"/>
                  </a:lnTo>
                  <a:close/>
                </a:path>
                <a:path w="133984" h="314325">
                  <a:moveTo>
                    <a:pt x="133755" y="10470"/>
                  </a:moveTo>
                  <a:lnTo>
                    <a:pt x="123284" y="10470"/>
                  </a:lnTo>
                  <a:lnTo>
                    <a:pt x="123264" y="91515"/>
                  </a:lnTo>
                  <a:lnTo>
                    <a:pt x="120068" y="108998"/>
                  </a:lnTo>
                  <a:lnTo>
                    <a:pt x="111262" y="124570"/>
                  </a:lnTo>
                  <a:lnTo>
                    <a:pt x="97789" y="137008"/>
                  </a:lnTo>
                  <a:lnTo>
                    <a:pt x="80583" y="145136"/>
                  </a:lnTo>
                  <a:lnTo>
                    <a:pt x="75298" y="146718"/>
                  </a:lnTo>
                  <a:lnTo>
                    <a:pt x="71767" y="151440"/>
                  </a:lnTo>
                  <a:lnTo>
                    <a:pt x="71767" y="162403"/>
                  </a:lnTo>
                  <a:lnTo>
                    <a:pt x="75306" y="167136"/>
                  </a:lnTo>
                  <a:lnTo>
                    <a:pt x="80594" y="168706"/>
                  </a:lnTo>
                  <a:lnTo>
                    <a:pt x="97794" y="176835"/>
                  </a:lnTo>
                  <a:lnTo>
                    <a:pt x="111263" y="189273"/>
                  </a:lnTo>
                  <a:lnTo>
                    <a:pt x="120068" y="204845"/>
                  </a:lnTo>
                  <a:lnTo>
                    <a:pt x="123264" y="222328"/>
                  </a:lnTo>
                  <a:lnTo>
                    <a:pt x="123284" y="303655"/>
                  </a:lnTo>
                  <a:lnTo>
                    <a:pt x="133755" y="303655"/>
                  </a:lnTo>
                  <a:lnTo>
                    <a:pt x="133755" y="222328"/>
                  </a:lnTo>
                  <a:lnTo>
                    <a:pt x="129743" y="200860"/>
                  </a:lnTo>
                  <a:lnTo>
                    <a:pt x="119012" y="182322"/>
                  </a:lnTo>
                  <a:lnTo>
                    <a:pt x="103105" y="167874"/>
                  </a:lnTo>
                  <a:lnTo>
                    <a:pt x="83578" y="15867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2" y="131520"/>
                  </a:lnTo>
                  <a:lnTo>
                    <a:pt x="133744" y="91515"/>
                  </a:lnTo>
                  <a:lnTo>
                    <a:pt x="133755" y="104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>
            <a:extLst>
              <a:ext uri="{FF2B5EF4-FFF2-40B4-BE49-F238E27FC236}">
                <a16:creationId xmlns:a16="http://schemas.microsoft.com/office/drawing/2014/main" id="{5F700F44-A184-127E-B698-E0B5DAC42C39}"/>
              </a:ext>
            </a:extLst>
          </p:cNvPr>
          <p:cNvSpPr txBox="1"/>
          <p:nvPr/>
        </p:nvSpPr>
        <p:spPr>
          <a:xfrm>
            <a:off x="16328373" y="9819444"/>
            <a:ext cx="2587625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00"/>
              </a:lnSpc>
            </a:pPr>
            <a:r>
              <a:rPr sz="2300" spc="110" dirty="0">
                <a:solidFill>
                  <a:srgbClr val="202B7D"/>
                </a:solidFill>
                <a:latin typeface="Trebuchet MS"/>
                <a:cs typeface="Trebuchet MS"/>
              </a:rPr>
              <a:t>+374</a:t>
            </a:r>
            <a:r>
              <a:rPr sz="2300" spc="-10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202B7D"/>
                </a:solidFill>
                <a:latin typeface="Trebuchet MS"/>
                <a:cs typeface="Trebuchet MS"/>
              </a:rPr>
              <a:t>(</a:t>
            </a:r>
            <a:r>
              <a:rPr lang="hy-AM" sz="2300" dirty="0">
                <a:solidFill>
                  <a:srgbClr val="202B7D"/>
                </a:solidFill>
                <a:latin typeface="Trebuchet MS"/>
                <a:cs typeface="Trebuchet MS"/>
              </a:rPr>
              <a:t>33</a:t>
            </a:r>
            <a:r>
              <a:rPr sz="2300" dirty="0">
                <a:solidFill>
                  <a:srgbClr val="202B7D"/>
                </a:solidFill>
                <a:latin typeface="Trebuchet MS"/>
                <a:cs typeface="Trebuchet MS"/>
              </a:rPr>
              <a:t>)</a:t>
            </a:r>
            <a:r>
              <a:rPr sz="2300" spc="-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lang="hy-AM" sz="2300" spc="120" dirty="0">
                <a:solidFill>
                  <a:srgbClr val="202B7D"/>
                </a:solidFill>
                <a:latin typeface="Trebuchet MS"/>
                <a:cs typeface="Trebuchet MS"/>
              </a:rPr>
              <a:t>99 99 23</a:t>
            </a:r>
            <a:endParaRPr sz="2300" dirty="0">
              <a:latin typeface="Trebuchet MS"/>
              <a:cs typeface="Trebuchet M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C08B3D3-1404-A448-F1D9-FBA969D56C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8053" y="2761945"/>
            <a:ext cx="9362179" cy="632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39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423" y="157111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" name="object 3"/>
          <p:cNvGrpSpPr/>
          <p:nvPr/>
        </p:nvGrpSpPr>
        <p:grpSpPr>
          <a:xfrm>
            <a:off x="1248905" y="1042710"/>
            <a:ext cx="17717135" cy="6391910"/>
            <a:chOff x="1193680" y="1072438"/>
            <a:chExt cx="17717135" cy="63919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3890" y="1072438"/>
              <a:ext cx="17696319" cy="620175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3680" y="1072449"/>
              <a:ext cx="17716736" cy="639179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910784" y="4153151"/>
              <a:ext cx="6282690" cy="41910"/>
            </a:xfrm>
            <a:custGeom>
              <a:avLst/>
              <a:gdLst/>
              <a:ahLst/>
              <a:cxnLst/>
              <a:rect l="l" t="t" r="r" b="b"/>
              <a:pathLst>
                <a:path w="6282690" h="41910">
                  <a:moveTo>
                    <a:pt x="6282531" y="0"/>
                  </a:moveTo>
                  <a:lnTo>
                    <a:pt x="0" y="0"/>
                  </a:lnTo>
                  <a:lnTo>
                    <a:pt x="0" y="41883"/>
                  </a:lnTo>
                  <a:lnTo>
                    <a:pt x="6282531" y="41883"/>
                  </a:lnTo>
                  <a:lnTo>
                    <a:pt x="6282531" y="0"/>
                  </a:lnTo>
                  <a:close/>
                </a:path>
              </a:pathLst>
            </a:custGeom>
            <a:solidFill>
              <a:srgbClr val="202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896145" y="2024117"/>
            <a:ext cx="10322560" cy="7816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hy-AM" sz="5000" dirty="0"/>
              <a:t>ԿԱԶՄԱԿԵՐՊՈՒԹՅՈՒՆՆԵՐԻ ՑԱՆԿ</a:t>
            </a:r>
            <a:endParaRPr sz="5000" dirty="0"/>
          </a:p>
        </p:txBody>
      </p:sp>
      <p:sp>
        <p:nvSpPr>
          <p:cNvPr id="8" name="object 8"/>
          <p:cNvSpPr txBox="1"/>
          <p:nvPr/>
        </p:nvSpPr>
        <p:spPr>
          <a:xfrm>
            <a:off x="2818219" y="5845080"/>
            <a:ext cx="6671409" cy="5636800"/>
          </a:xfrm>
          <a:prstGeom prst="rect">
            <a:avLst/>
          </a:prstGeom>
        </p:spPr>
        <p:txBody>
          <a:bodyPr vert="horz" wrap="square" lIns="0" tIns="187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sz="2150" i="1" spc="85" dirty="0">
                <a:solidFill>
                  <a:srgbClr val="202B7D"/>
                </a:solidFill>
                <a:latin typeface="Trebuchet MS"/>
                <a:cs typeface="Trebuchet MS"/>
              </a:rPr>
              <a:t>«ԳՐԱՆԴՇԻՆ»</a:t>
            </a:r>
            <a:r>
              <a:rPr sz="2150" i="1" spc="-25" dirty="0">
                <a:solidFill>
                  <a:srgbClr val="202B7D"/>
                </a:solidFill>
                <a:latin typeface="Trebuchet MS"/>
                <a:cs typeface="Trebuchet MS"/>
              </a:rPr>
              <a:t> ՍՊԸ</a:t>
            </a:r>
            <a:endParaRPr sz="21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2150" i="1" dirty="0">
                <a:solidFill>
                  <a:srgbClr val="202B7D"/>
                </a:solidFill>
                <a:latin typeface="Trebuchet MS"/>
                <a:cs typeface="Trebuchet MS"/>
              </a:rPr>
              <a:t>«ՎԵԼԼԻ</a:t>
            </a:r>
            <a:r>
              <a:rPr sz="2150" i="1" spc="-1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150" i="1" dirty="0">
                <a:solidFill>
                  <a:srgbClr val="202B7D"/>
                </a:solidFill>
                <a:latin typeface="Trebuchet MS"/>
                <a:cs typeface="Trebuchet MS"/>
              </a:rPr>
              <a:t>ԲԵՅ»</a:t>
            </a:r>
            <a:r>
              <a:rPr sz="2150" i="1" spc="-20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150" i="1" dirty="0">
                <a:solidFill>
                  <a:srgbClr val="202B7D"/>
                </a:solidFill>
                <a:latin typeface="Trebuchet MS"/>
                <a:cs typeface="Trebuchet MS"/>
              </a:rPr>
              <a:t>ՍՊԸ</a:t>
            </a:r>
            <a:r>
              <a:rPr sz="2150" i="1" spc="-20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150" i="1" spc="55" dirty="0">
                <a:solidFill>
                  <a:srgbClr val="202B7D"/>
                </a:solidFill>
                <a:latin typeface="Trebuchet MS"/>
                <a:cs typeface="Trebuchet MS"/>
              </a:rPr>
              <a:t>(ՆՈՐ</a:t>
            </a:r>
            <a:r>
              <a:rPr sz="2150" i="1" spc="-20" dirty="0">
                <a:solidFill>
                  <a:srgbClr val="202B7D"/>
                </a:solidFill>
                <a:latin typeface="Trebuchet MS"/>
                <a:cs typeface="Trebuchet MS"/>
              </a:rPr>
              <a:t> ՏՈՒՆ</a:t>
            </a:r>
            <a:r>
              <a:rPr sz="2150" i="1" spc="-10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150" i="1" spc="95" dirty="0">
                <a:solidFill>
                  <a:srgbClr val="202B7D"/>
                </a:solidFill>
                <a:latin typeface="Trebuchet MS"/>
                <a:cs typeface="Trebuchet MS"/>
              </a:rPr>
              <a:t>ԲՆԱԿԵԼԻ</a:t>
            </a:r>
            <a:r>
              <a:rPr sz="2150" i="1" spc="-1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150" i="1" spc="90" dirty="0">
                <a:solidFill>
                  <a:srgbClr val="202B7D"/>
                </a:solidFill>
                <a:latin typeface="Trebuchet MS"/>
                <a:cs typeface="Trebuchet MS"/>
              </a:rPr>
              <a:t>ՀԱՄԱԼԻՐ)</a:t>
            </a:r>
            <a:endParaRPr sz="21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sz="2150" i="1" dirty="0">
                <a:solidFill>
                  <a:srgbClr val="202B7D"/>
                </a:solidFill>
                <a:latin typeface="Trebuchet MS"/>
                <a:cs typeface="Trebuchet MS"/>
              </a:rPr>
              <a:t>«Ջ-ԿԱՊԻՏԱԼ»</a:t>
            </a:r>
            <a:r>
              <a:rPr sz="2150" i="1" spc="15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150" i="1" spc="30" dirty="0">
                <a:solidFill>
                  <a:srgbClr val="202B7D"/>
                </a:solidFill>
                <a:latin typeface="Trebuchet MS"/>
                <a:cs typeface="Trebuchet MS"/>
              </a:rPr>
              <a:t>ՍՊԸ</a:t>
            </a:r>
            <a:endParaRPr sz="21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2150" i="1" dirty="0">
                <a:solidFill>
                  <a:srgbClr val="202B7D"/>
                </a:solidFill>
                <a:latin typeface="Trebuchet MS"/>
                <a:cs typeface="Trebuchet MS"/>
              </a:rPr>
              <a:t>«ԷԼԻՍՈՆ»</a:t>
            </a:r>
            <a:r>
              <a:rPr sz="2150" i="1" spc="4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150" i="1" dirty="0">
                <a:solidFill>
                  <a:srgbClr val="202B7D"/>
                </a:solidFill>
                <a:latin typeface="Trebuchet MS"/>
                <a:cs typeface="Trebuchet MS"/>
              </a:rPr>
              <a:t>ՍՊԸ</a:t>
            </a:r>
            <a:r>
              <a:rPr sz="2150" i="1" spc="4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150" i="1" spc="100" dirty="0">
                <a:solidFill>
                  <a:srgbClr val="202B7D"/>
                </a:solidFill>
                <a:latin typeface="Trebuchet MS"/>
                <a:cs typeface="Trebuchet MS"/>
              </a:rPr>
              <a:t>(ԾԱՂԿԱՁՈՐ</a:t>
            </a:r>
            <a:r>
              <a:rPr sz="2150" i="1" spc="4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150" i="1" spc="65" dirty="0">
                <a:solidFill>
                  <a:srgbClr val="202B7D"/>
                </a:solidFill>
                <a:latin typeface="Trebuchet MS"/>
                <a:cs typeface="Trebuchet MS"/>
              </a:rPr>
              <a:t>ՊԼԱԶԱ)</a:t>
            </a:r>
            <a:endParaRPr sz="21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sz="2150" i="1" spc="85" dirty="0">
                <a:solidFill>
                  <a:srgbClr val="202B7D"/>
                </a:solidFill>
                <a:latin typeface="Trebuchet MS"/>
                <a:cs typeface="Trebuchet MS"/>
              </a:rPr>
              <a:t>«ՆԱՇ</a:t>
            </a:r>
            <a:r>
              <a:rPr sz="2150" i="1" spc="-7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150" i="1" dirty="0">
                <a:solidFill>
                  <a:srgbClr val="202B7D"/>
                </a:solidFill>
                <a:latin typeface="Trebuchet MS"/>
                <a:cs typeface="Trebuchet MS"/>
              </a:rPr>
              <a:t>ԳՐՈՒՊ»</a:t>
            </a:r>
            <a:r>
              <a:rPr sz="2150" i="1" spc="-80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150" i="1" spc="-25" dirty="0">
                <a:solidFill>
                  <a:srgbClr val="202B7D"/>
                </a:solidFill>
                <a:latin typeface="Trebuchet MS"/>
                <a:cs typeface="Trebuchet MS"/>
              </a:rPr>
              <a:t>ՍՊԸ</a:t>
            </a:r>
            <a:endParaRPr sz="21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2150" i="1" spc="55" dirty="0">
                <a:solidFill>
                  <a:srgbClr val="202B7D"/>
                </a:solidFill>
                <a:latin typeface="Trebuchet MS"/>
                <a:cs typeface="Trebuchet MS"/>
              </a:rPr>
              <a:t>«ԼԵԳԱԼ»</a:t>
            </a:r>
            <a:r>
              <a:rPr sz="2150" i="1" spc="14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150" i="1" dirty="0">
                <a:solidFill>
                  <a:srgbClr val="202B7D"/>
                </a:solidFill>
                <a:latin typeface="Trebuchet MS"/>
                <a:cs typeface="Trebuchet MS"/>
              </a:rPr>
              <a:t>ՍՊԸ</a:t>
            </a:r>
            <a:r>
              <a:rPr sz="2150" i="1" spc="150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150" i="1" dirty="0">
                <a:solidFill>
                  <a:srgbClr val="202B7D"/>
                </a:solidFill>
                <a:latin typeface="Trebuchet MS"/>
                <a:cs typeface="Trebuchet MS"/>
              </a:rPr>
              <a:t>(TSAGHKADZOR</a:t>
            </a:r>
            <a:r>
              <a:rPr sz="2150" i="1" spc="16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150" i="1" spc="45" dirty="0">
                <a:solidFill>
                  <a:srgbClr val="202B7D"/>
                </a:solidFill>
                <a:latin typeface="Trebuchet MS"/>
                <a:cs typeface="Trebuchet MS"/>
              </a:rPr>
              <a:t>HILLS)</a:t>
            </a:r>
            <a:endParaRPr sz="21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sz="2150" i="1" dirty="0">
                <a:solidFill>
                  <a:srgbClr val="202B7D"/>
                </a:solidFill>
                <a:latin typeface="Trebuchet MS"/>
                <a:cs typeface="Trebuchet MS"/>
              </a:rPr>
              <a:t>«ՄԼ</a:t>
            </a:r>
            <a:r>
              <a:rPr sz="2150" i="1" spc="-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150" i="1" spc="114" dirty="0">
                <a:solidFill>
                  <a:srgbClr val="202B7D"/>
                </a:solidFill>
                <a:latin typeface="Trebuchet MS"/>
                <a:cs typeface="Trebuchet MS"/>
              </a:rPr>
              <a:t>ՄԱՅՆԻՆԳ»</a:t>
            </a:r>
            <a:r>
              <a:rPr sz="2150" i="1" spc="-10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150" i="1" dirty="0">
                <a:solidFill>
                  <a:srgbClr val="202B7D"/>
                </a:solidFill>
                <a:latin typeface="Trebuchet MS"/>
                <a:cs typeface="Trebuchet MS"/>
              </a:rPr>
              <a:t>ՍՊԸ</a:t>
            </a:r>
            <a:r>
              <a:rPr sz="2150" i="1" spc="-10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150" i="1" spc="155" dirty="0">
                <a:solidFill>
                  <a:srgbClr val="202B7D"/>
                </a:solidFill>
                <a:latin typeface="Trebuchet MS"/>
                <a:cs typeface="Trebuchet MS"/>
              </a:rPr>
              <a:t>(ՔԱՆԱՔԵՌ</a:t>
            </a:r>
            <a:r>
              <a:rPr sz="2150" i="1" spc="-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150" i="1" spc="-25" dirty="0">
                <a:solidFill>
                  <a:srgbClr val="202B7D"/>
                </a:solidFill>
                <a:latin typeface="Trebuchet MS"/>
                <a:cs typeface="Trebuchet MS"/>
              </a:rPr>
              <a:t>2)</a:t>
            </a:r>
          </a:p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lang="hy-AM" sz="2150" i="1" spc="100" dirty="0">
                <a:solidFill>
                  <a:srgbClr val="202B7D"/>
                </a:solidFill>
                <a:latin typeface="Trebuchet MS"/>
                <a:cs typeface="Trebuchet MS"/>
              </a:rPr>
              <a:t>«ՎԱՂԱՐՇ</a:t>
            </a:r>
            <a:r>
              <a:rPr lang="hy-AM" sz="2150" i="1" spc="-50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lang="hy-AM" sz="2150" i="1" spc="95" dirty="0">
                <a:solidFill>
                  <a:srgbClr val="202B7D"/>
                </a:solidFill>
                <a:latin typeface="Trebuchet MS"/>
                <a:cs typeface="Trebuchet MS"/>
              </a:rPr>
              <a:t>ԵՎ</a:t>
            </a:r>
            <a:r>
              <a:rPr lang="hy-AM" sz="2150" i="1" spc="-4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lang="hy-AM" sz="2150" i="1" spc="85" dirty="0">
                <a:solidFill>
                  <a:srgbClr val="202B7D"/>
                </a:solidFill>
                <a:latin typeface="Trebuchet MS"/>
                <a:cs typeface="Trebuchet MS"/>
              </a:rPr>
              <a:t>ՈՐԴԻՆԵՐ</a:t>
            </a:r>
            <a:r>
              <a:rPr lang="hy-AM" sz="2150" i="1" spc="-5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lang="hy-AM" sz="2150" i="1" spc="75" dirty="0">
                <a:solidFill>
                  <a:srgbClr val="202B7D"/>
                </a:solidFill>
                <a:latin typeface="Trebuchet MS"/>
                <a:cs typeface="Trebuchet MS"/>
              </a:rPr>
              <a:t>ԿՈՆՑԵՌՆ»</a:t>
            </a:r>
            <a:r>
              <a:rPr lang="hy-AM" sz="2150" i="1" spc="-50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lang="hy-AM" sz="2150" i="1" spc="-25" dirty="0">
                <a:solidFill>
                  <a:srgbClr val="202B7D"/>
                </a:solidFill>
                <a:latin typeface="Trebuchet MS"/>
                <a:cs typeface="Trebuchet MS"/>
              </a:rPr>
              <a:t>ՍՊԸ</a:t>
            </a:r>
            <a:endParaRPr lang="hy-AM" sz="21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lang="hy-AM" sz="2150" i="1" spc="-10" dirty="0">
                <a:solidFill>
                  <a:srgbClr val="202B7D"/>
                </a:solidFill>
                <a:latin typeface="Trebuchet MS"/>
                <a:cs typeface="Trebuchet MS"/>
              </a:rPr>
              <a:t>(Ոսկու</a:t>
            </a:r>
            <a:r>
              <a:rPr lang="hy-AM" sz="2150" i="1" spc="-90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lang="hy-AM" sz="2150" i="1" spc="125" dirty="0">
                <a:solidFill>
                  <a:srgbClr val="202B7D"/>
                </a:solidFill>
                <a:latin typeface="Trebuchet MS"/>
                <a:cs typeface="Trebuchet MS"/>
              </a:rPr>
              <a:t>Աշխարհ</a:t>
            </a:r>
            <a:r>
              <a:rPr lang="hy-AM" sz="2150" i="1" spc="-90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lang="hy-AM" sz="2150" i="1" spc="114" dirty="0">
                <a:solidFill>
                  <a:srgbClr val="202B7D"/>
                </a:solidFill>
                <a:latin typeface="Trebuchet MS"/>
                <a:cs typeface="Trebuchet MS"/>
              </a:rPr>
              <a:t>բնակելի</a:t>
            </a:r>
            <a:r>
              <a:rPr lang="hy-AM" sz="2150" i="1" spc="-8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lang="hy-AM" sz="2150" i="1" spc="85" dirty="0">
                <a:solidFill>
                  <a:srgbClr val="202B7D"/>
                </a:solidFill>
                <a:latin typeface="Trebuchet MS"/>
                <a:cs typeface="Trebuchet MS"/>
              </a:rPr>
              <a:t>համալիր)</a:t>
            </a:r>
            <a:endParaRPr lang="hy-AM" sz="21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lang="hy-AM" sz="2150" i="1" spc="-25" dirty="0">
                <a:solidFill>
                  <a:srgbClr val="202B7D"/>
                </a:solidFill>
                <a:latin typeface="Trebuchet MS"/>
                <a:cs typeface="Trebuchet MS"/>
              </a:rPr>
              <a:t>«Դ ԸՆԴ ԷԴ ԻՆՎԵՍՏ ԳՐՈՒՊ» ՍՊԸ</a:t>
            </a:r>
            <a:endParaRPr lang="en-US" sz="2150" i="1" spc="-25" dirty="0">
              <a:solidFill>
                <a:srgbClr val="202B7D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</a:pPr>
            <a:endParaRPr sz="2150" dirty="0">
              <a:latin typeface="Trebuchet MS"/>
              <a:cs typeface="Trebuchet M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96377" y="7681619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5" h="114934">
                <a:moveTo>
                  <a:pt x="57369" y="0"/>
                </a:moveTo>
                <a:lnTo>
                  <a:pt x="0" y="57359"/>
                </a:lnTo>
                <a:lnTo>
                  <a:pt x="57369" y="114719"/>
                </a:lnTo>
                <a:lnTo>
                  <a:pt x="114729" y="57359"/>
                </a:lnTo>
                <a:lnTo>
                  <a:pt x="57369" y="0"/>
                </a:lnTo>
                <a:close/>
              </a:path>
            </a:pathLst>
          </a:custGeom>
          <a:solidFill>
            <a:srgbClr val="202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96377" y="8185374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5" h="114934">
                <a:moveTo>
                  <a:pt x="57369" y="0"/>
                </a:moveTo>
                <a:lnTo>
                  <a:pt x="0" y="57359"/>
                </a:lnTo>
                <a:lnTo>
                  <a:pt x="57369" y="114719"/>
                </a:lnTo>
                <a:lnTo>
                  <a:pt x="114729" y="57359"/>
                </a:lnTo>
                <a:lnTo>
                  <a:pt x="57369" y="0"/>
                </a:lnTo>
                <a:close/>
              </a:path>
            </a:pathLst>
          </a:custGeom>
          <a:solidFill>
            <a:srgbClr val="202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96377" y="8689138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5" h="114934">
                <a:moveTo>
                  <a:pt x="57369" y="0"/>
                </a:moveTo>
                <a:lnTo>
                  <a:pt x="0" y="57359"/>
                </a:lnTo>
                <a:lnTo>
                  <a:pt x="57369" y="114719"/>
                </a:lnTo>
                <a:lnTo>
                  <a:pt x="114729" y="57359"/>
                </a:lnTo>
                <a:lnTo>
                  <a:pt x="57369" y="0"/>
                </a:lnTo>
                <a:close/>
              </a:path>
            </a:pathLst>
          </a:custGeom>
          <a:solidFill>
            <a:srgbClr val="202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96377" y="9192893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5" h="114934">
                <a:moveTo>
                  <a:pt x="57369" y="0"/>
                </a:moveTo>
                <a:lnTo>
                  <a:pt x="0" y="57359"/>
                </a:lnTo>
                <a:lnTo>
                  <a:pt x="57369" y="114719"/>
                </a:lnTo>
                <a:lnTo>
                  <a:pt x="114729" y="57359"/>
                </a:lnTo>
                <a:lnTo>
                  <a:pt x="57369" y="0"/>
                </a:lnTo>
                <a:close/>
              </a:path>
            </a:pathLst>
          </a:custGeom>
          <a:solidFill>
            <a:srgbClr val="202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96375" y="6170352"/>
            <a:ext cx="8333105" cy="1122680"/>
          </a:xfrm>
          <a:custGeom>
            <a:avLst/>
            <a:gdLst/>
            <a:ahLst/>
            <a:cxnLst/>
            <a:rect l="l" t="t" r="r" b="b"/>
            <a:pathLst>
              <a:path w="8333105" h="1122679">
                <a:moveTo>
                  <a:pt x="114719" y="1064882"/>
                </a:moveTo>
                <a:lnTo>
                  <a:pt x="57365" y="1007516"/>
                </a:lnTo>
                <a:lnTo>
                  <a:pt x="0" y="1064882"/>
                </a:lnTo>
                <a:lnTo>
                  <a:pt x="57365" y="1122235"/>
                </a:lnTo>
                <a:lnTo>
                  <a:pt x="114719" y="1064882"/>
                </a:lnTo>
                <a:close/>
              </a:path>
              <a:path w="8333105" h="1122679">
                <a:moveTo>
                  <a:pt x="114719" y="561111"/>
                </a:moveTo>
                <a:lnTo>
                  <a:pt x="57365" y="503758"/>
                </a:lnTo>
                <a:lnTo>
                  <a:pt x="0" y="561111"/>
                </a:lnTo>
                <a:lnTo>
                  <a:pt x="57365" y="618477"/>
                </a:lnTo>
                <a:lnTo>
                  <a:pt x="114719" y="561111"/>
                </a:lnTo>
                <a:close/>
              </a:path>
              <a:path w="8333105" h="1122679">
                <a:moveTo>
                  <a:pt x="114719" y="57365"/>
                </a:moveTo>
                <a:lnTo>
                  <a:pt x="57365" y="0"/>
                </a:lnTo>
                <a:lnTo>
                  <a:pt x="0" y="57365"/>
                </a:lnTo>
                <a:lnTo>
                  <a:pt x="57365" y="114719"/>
                </a:lnTo>
                <a:lnTo>
                  <a:pt x="114719" y="57365"/>
                </a:lnTo>
                <a:close/>
              </a:path>
              <a:path w="8333105" h="1122679">
                <a:moveTo>
                  <a:pt x="8332825" y="1064882"/>
                </a:moveTo>
                <a:lnTo>
                  <a:pt x="8275460" y="1007516"/>
                </a:lnTo>
                <a:lnTo>
                  <a:pt x="8218094" y="1064882"/>
                </a:lnTo>
                <a:lnTo>
                  <a:pt x="8275460" y="1122235"/>
                </a:lnTo>
                <a:lnTo>
                  <a:pt x="8332825" y="1064882"/>
                </a:lnTo>
                <a:close/>
              </a:path>
              <a:path w="8333105" h="1122679">
                <a:moveTo>
                  <a:pt x="8332825" y="57365"/>
                </a:moveTo>
                <a:lnTo>
                  <a:pt x="8275460" y="0"/>
                </a:lnTo>
                <a:lnTo>
                  <a:pt x="8218094" y="57365"/>
                </a:lnTo>
                <a:lnTo>
                  <a:pt x="8275460" y="114719"/>
                </a:lnTo>
                <a:lnTo>
                  <a:pt x="8332825" y="57365"/>
                </a:lnTo>
                <a:close/>
              </a:path>
            </a:pathLst>
          </a:custGeom>
          <a:solidFill>
            <a:srgbClr val="202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614473" y="7681619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4" h="114934">
                <a:moveTo>
                  <a:pt x="57369" y="0"/>
                </a:moveTo>
                <a:lnTo>
                  <a:pt x="0" y="57359"/>
                </a:lnTo>
                <a:lnTo>
                  <a:pt x="57369" y="114719"/>
                </a:lnTo>
                <a:lnTo>
                  <a:pt x="114729" y="57359"/>
                </a:lnTo>
                <a:lnTo>
                  <a:pt x="57369" y="0"/>
                </a:lnTo>
                <a:close/>
              </a:path>
            </a:pathLst>
          </a:custGeom>
          <a:solidFill>
            <a:srgbClr val="202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614473" y="8185374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4" h="114934">
                <a:moveTo>
                  <a:pt x="57369" y="0"/>
                </a:moveTo>
                <a:lnTo>
                  <a:pt x="0" y="57359"/>
                </a:lnTo>
                <a:lnTo>
                  <a:pt x="57369" y="114719"/>
                </a:lnTo>
                <a:lnTo>
                  <a:pt x="114729" y="57359"/>
                </a:lnTo>
                <a:lnTo>
                  <a:pt x="57369" y="0"/>
                </a:lnTo>
                <a:close/>
              </a:path>
            </a:pathLst>
          </a:custGeom>
          <a:solidFill>
            <a:srgbClr val="202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614473" y="8689138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4" h="114934">
                <a:moveTo>
                  <a:pt x="57369" y="0"/>
                </a:moveTo>
                <a:lnTo>
                  <a:pt x="0" y="57359"/>
                </a:lnTo>
                <a:lnTo>
                  <a:pt x="57369" y="114719"/>
                </a:lnTo>
                <a:lnTo>
                  <a:pt x="114729" y="57359"/>
                </a:lnTo>
                <a:lnTo>
                  <a:pt x="57369" y="0"/>
                </a:lnTo>
                <a:close/>
              </a:path>
            </a:pathLst>
          </a:custGeom>
          <a:solidFill>
            <a:srgbClr val="202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614473" y="9192893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4" h="114934">
                <a:moveTo>
                  <a:pt x="57369" y="0"/>
                </a:moveTo>
                <a:lnTo>
                  <a:pt x="0" y="57359"/>
                </a:lnTo>
                <a:lnTo>
                  <a:pt x="57369" y="114719"/>
                </a:lnTo>
                <a:lnTo>
                  <a:pt x="114729" y="57359"/>
                </a:lnTo>
                <a:lnTo>
                  <a:pt x="57369" y="0"/>
                </a:lnTo>
                <a:close/>
              </a:path>
            </a:pathLst>
          </a:custGeom>
          <a:solidFill>
            <a:srgbClr val="202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581111" y="6674224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4" h="114934">
                <a:moveTo>
                  <a:pt x="57369" y="0"/>
                </a:moveTo>
                <a:lnTo>
                  <a:pt x="0" y="57359"/>
                </a:lnTo>
                <a:lnTo>
                  <a:pt x="57369" y="114719"/>
                </a:lnTo>
                <a:lnTo>
                  <a:pt x="114729" y="57359"/>
                </a:lnTo>
                <a:lnTo>
                  <a:pt x="57369" y="0"/>
                </a:lnTo>
                <a:close/>
              </a:path>
            </a:pathLst>
          </a:custGeom>
          <a:solidFill>
            <a:srgbClr val="202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1053769" y="5845080"/>
            <a:ext cx="7184390" cy="6134372"/>
          </a:xfrm>
          <a:prstGeom prst="rect">
            <a:avLst/>
          </a:prstGeom>
        </p:spPr>
        <p:txBody>
          <a:bodyPr vert="horz" wrap="square" lIns="0" tIns="187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sz="2150" i="1" spc="60" dirty="0">
                <a:solidFill>
                  <a:srgbClr val="202B7D"/>
                </a:solidFill>
                <a:latin typeface="Trebuchet MS"/>
                <a:cs typeface="Trebuchet MS"/>
              </a:rPr>
              <a:t>«ՋԱՍԹ</a:t>
            </a:r>
            <a:r>
              <a:rPr sz="2150" i="1" spc="-30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150" i="1" spc="70" dirty="0">
                <a:solidFill>
                  <a:srgbClr val="202B7D"/>
                </a:solidFill>
                <a:latin typeface="Trebuchet MS"/>
                <a:cs typeface="Trebuchet MS"/>
              </a:rPr>
              <a:t>ԴԻՎԵԼՈՓԵՐ»</a:t>
            </a:r>
            <a:r>
              <a:rPr sz="2150" i="1" spc="-1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150" i="1" dirty="0">
                <a:solidFill>
                  <a:srgbClr val="202B7D"/>
                </a:solidFill>
                <a:latin typeface="Trebuchet MS"/>
                <a:cs typeface="Trebuchet MS"/>
              </a:rPr>
              <a:t>ՍՊԸ</a:t>
            </a:r>
            <a:r>
              <a:rPr sz="2150" i="1" spc="-1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150" i="1" spc="-10" dirty="0">
                <a:solidFill>
                  <a:srgbClr val="202B7D"/>
                </a:solidFill>
                <a:latin typeface="Trebuchet MS"/>
                <a:cs typeface="Trebuchet MS"/>
              </a:rPr>
              <a:t>(ԿՈՒԼՏ)</a:t>
            </a:r>
            <a:endParaRPr sz="21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2150" i="1" spc="70" dirty="0">
                <a:solidFill>
                  <a:srgbClr val="202B7D"/>
                </a:solidFill>
                <a:latin typeface="Trebuchet MS"/>
                <a:cs typeface="Trebuchet MS"/>
              </a:rPr>
              <a:t>«ՎԻԼԼԱ</a:t>
            </a:r>
            <a:r>
              <a:rPr sz="2150" i="1" spc="-80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150" i="1" spc="60" dirty="0">
                <a:solidFill>
                  <a:srgbClr val="202B7D"/>
                </a:solidFill>
                <a:latin typeface="Trebuchet MS"/>
                <a:cs typeface="Trebuchet MS"/>
              </a:rPr>
              <a:t>ԹԱՈՒՆ</a:t>
            </a:r>
            <a:r>
              <a:rPr sz="2150" i="1" spc="-80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150" i="1" dirty="0">
                <a:solidFill>
                  <a:srgbClr val="202B7D"/>
                </a:solidFill>
                <a:latin typeface="Trebuchet MS"/>
                <a:cs typeface="Trebuchet MS"/>
              </a:rPr>
              <a:t>ՀԱՈՒՍ»</a:t>
            </a:r>
            <a:r>
              <a:rPr sz="2150" i="1" spc="-8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150" i="1" spc="-25" dirty="0">
                <a:solidFill>
                  <a:srgbClr val="202B7D"/>
                </a:solidFill>
                <a:latin typeface="Trebuchet MS"/>
                <a:cs typeface="Trebuchet MS"/>
              </a:rPr>
              <a:t>ՍՊԸ</a:t>
            </a:r>
            <a:endParaRPr sz="21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sz="2150" i="1" dirty="0">
                <a:solidFill>
                  <a:srgbClr val="202B7D"/>
                </a:solidFill>
                <a:latin typeface="Trebuchet MS"/>
                <a:cs typeface="Trebuchet MS"/>
              </a:rPr>
              <a:t>«ՊԱՐԿ</a:t>
            </a:r>
            <a:r>
              <a:rPr sz="2150" i="1" spc="40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150" i="1" spc="90" dirty="0">
                <a:solidFill>
                  <a:srgbClr val="202B7D"/>
                </a:solidFill>
                <a:latin typeface="Trebuchet MS"/>
                <a:cs typeface="Trebuchet MS"/>
              </a:rPr>
              <a:t>ԴԻՎԵԼՈՓՄԵՆԹ»</a:t>
            </a:r>
            <a:r>
              <a:rPr sz="2150" i="1" spc="40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150" i="1" dirty="0">
                <a:solidFill>
                  <a:srgbClr val="202B7D"/>
                </a:solidFill>
                <a:latin typeface="Trebuchet MS"/>
                <a:cs typeface="Trebuchet MS"/>
              </a:rPr>
              <a:t>ՍՊԸ</a:t>
            </a:r>
            <a:r>
              <a:rPr sz="2150" i="1" spc="40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150" i="1" spc="110" dirty="0">
                <a:solidFill>
                  <a:srgbClr val="202B7D"/>
                </a:solidFill>
                <a:latin typeface="Trebuchet MS"/>
                <a:cs typeface="Trebuchet MS"/>
              </a:rPr>
              <a:t>(ՀՐԱԶԴԱՆ</a:t>
            </a:r>
            <a:r>
              <a:rPr sz="2150" i="1" spc="4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150" i="1" spc="110" dirty="0">
                <a:solidFill>
                  <a:srgbClr val="202B7D"/>
                </a:solidFill>
                <a:latin typeface="Trebuchet MS"/>
                <a:cs typeface="Trebuchet MS"/>
              </a:rPr>
              <a:t>ՆԱԽԱԳԻԾ)</a:t>
            </a:r>
            <a:endParaRPr sz="21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80"/>
              </a:spcBef>
            </a:pPr>
            <a:r>
              <a:rPr sz="2150" i="1" spc="55" dirty="0">
                <a:solidFill>
                  <a:srgbClr val="202B7D"/>
                </a:solidFill>
                <a:latin typeface="Trebuchet MS"/>
                <a:cs typeface="Trebuchet MS"/>
              </a:rPr>
              <a:t>«ԳԱՀԷ»</a:t>
            </a:r>
            <a:r>
              <a:rPr sz="2150" i="1" spc="-50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150" i="1" spc="30" dirty="0">
                <a:solidFill>
                  <a:srgbClr val="202B7D"/>
                </a:solidFill>
                <a:latin typeface="Trebuchet MS"/>
                <a:cs typeface="Trebuchet MS"/>
              </a:rPr>
              <a:t>ՍՊԸ</a:t>
            </a:r>
            <a:endParaRPr sz="21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sz="2150" i="1" spc="85" dirty="0">
                <a:solidFill>
                  <a:srgbClr val="202B7D"/>
                </a:solidFill>
                <a:latin typeface="Trebuchet MS"/>
                <a:cs typeface="Trebuchet MS"/>
              </a:rPr>
              <a:t>«ՆԱՐԵ</a:t>
            </a:r>
            <a:r>
              <a:rPr sz="2150" i="1" spc="-8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150" i="1" spc="-45" dirty="0">
                <a:solidFill>
                  <a:srgbClr val="202B7D"/>
                </a:solidFill>
                <a:latin typeface="Trebuchet MS"/>
                <a:cs typeface="Trebuchet MS"/>
              </a:rPr>
              <a:t>ՊԼՅՈՒՍ»</a:t>
            </a:r>
            <a:r>
              <a:rPr sz="2150" i="1" spc="-8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150" i="1" spc="30" dirty="0">
                <a:solidFill>
                  <a:srgbClr val="202B7D"/>
                </a:solidFill>
                <a:latin typeface="Trebuchet MS"/>
                <a:cs typeface="Trebuchet MS"/>
              </a:rPr>
              <a:t>ՍՊԸ</a:t>
            </a:r>
            <a:endParaRPr sz="21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sz="2150" i="1" dirty="0">
                <a:solidFill>
                  <a:srgbClr val="202B7D"/>
                </a:solidFill>
                <a:latin typeface="Trebuchet MS"/>
                <a:cs typeface="Trebuchet MS"/>
              </a:rPr>
              <a:t>«ԷՄԲԻ</a:t>
            </a:r>
            <a:r>
              <a:rPr sz="2150" i="1" spc="60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150" i="1" spc="120" dirty="0">
                <a:solidFill>
                  <a:srgbClr val="202B7D"/>
                </a:solidFill>
                <a:latin typeface="Trebuchet MS"/>
                <a:cs typeface="Trebuchet MS"/>
              </a:rPr>
              <a:t>ՔՈՆՍԹՐԱՔՇՆ»</a:t>
            </a:r>
            <a:r>
              <a:rPr sz="2150" i="1" spc="60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150" i="1" spc="30" dirty="0">
                <a:solidFill>
                  <a:srgbClr val="202B7D"/>
                </a:solidFill>
                <a:latin typeface="Trebuchet MS"/>
                <a:cs typeface="Trebuchet MS"/>
              </a:rPr>
              <a:t>ՍՊԸ</a:t>
            </a:r>
          </a:p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lang="hy-AM" sz="2150" i="1" spc="30" dirty="0">
                <a:solidFill>
                  <a:srgbClr val="202B7D"/>
                </a:solidFill>
                <a:latin typeface="Trebuchet MS"/>
                <a:cs typeface="Trebuchet MS"/>
              </a:rPr>
              <a:t>«ՍԱՆՆԻ ՀՈՄ» ՍՊԸ</a:t>
            </a:r>
          </a:p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lang="hy-AM" sz="2150" i="1" spc="30" dirty="0">
                <a:solidFill>
                  <a:srgbClr val="202B7D"/>
                </a:solidFill>
                <a:latin typeface="Trebuchet MS"/>
                <a:cs typeface="Trebuchet MS"/>
              </a:rPr>
              <a:t>ԴԱՐԲԻՆՅԱՆ ԳևՈՐԿ ՅՈՒՐԻԻ</a:t>
            </a:r>
            <a:endParaRPr lang="en-US" sz="2150" i="1" spc="30" dirty="0">
              <a:solidFill>
                <a:srgbClr val="202B7D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lang="en-US" sz="2150" i="1" spc="30" dirty="0">
                <a:solidFill>
                  <a:srgbClr val="202B7D"/>
                </a:solidFill>
                <a:latin typeface="Trebuchet MS"/>
                <a:cs typeface="Trebuchet MS"/>
              </a:rPr>
              <a:t>«</a:t>
            </a:r>
            <a:r>
              <a:rPr lang="hy-AM" sz="2150" i="1" spc="30" dirty="0">
                <a:solidFill>
                  <a:srgbClr val="202B7D"/>
                </a:solidFill>
                <a:latin typeface="Trebuchet MS"/>
                <a:cs typeface="Trebuchet MS"/>
              </a:rPr>
              <a:t>ՍՈԲԱ» ՍՊԸ</a:t>
            </a:r>
          </a:p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lang="hy-AM" sz="2150" i="1" spc="30" dirty="0">
                <a:solidFill>
                  <a:srgbClr val="202B7D"/>
                </a:solidFill>
                <a:latin typeface="Trebuchet MS"/>
                <a:cs typeface="Trebuchet MS"/>
              </a:rPr>
              <a:t>«ԱՄ ՔԸՆՍԹՐԱՔԹ» ՍՊԸ</a:t>
            </a:r>
          </a:p>
          <a:p>
            <a:pPr marL="12700">
              <a:lnSpc>
                <a:spcPct val="100000"/>
              </a:lnSpc>
              <a:spcBef>
                <a:spcPts val="1375"/>
              </a:spcBef>
            </a:pPr>
            <a:r>
              <a:rPr lang="hy-AM" sz="2150" i="1" spc="30" dirty="0">
                <a:solidFill>
                  <a:srgbClr val="202B7D"/>
                </a:solidFill>
                <a:latin typeface="Trebuchet MS"/>
                <a:cs typeface="Trebuchet MS"/>
              </a:rPr>
              <a:t>«ՆԱԶԱՐՅԱՆ ԳՐՈՒՊ» ՍՊԸ</a:t>
            </a:r>
          </a:p>
          <a:p>
            <a:pPr marL="12700">
              <a:lnSpc>
                <a:spcPct val="100000"/>
              </a:lnSpc>
              <a:spcBef>
                <a:spcPts val="1375"/>
              </a:spcBef>
            </a:pPr>
            <a:endParaRPr sz="2150" dirty="0">
              <a:latin typeface="Trebuchet MS"/>
              <a:cs typeface="Trebuchet M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91200" y="672619"/>
            <a:ext cx="194056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i="1" spc="285" dirty="0">
                <a:solidFill>
                  <a:srgbClr val="202B7D"/>
                </a:solidFill>
                <a:latin typeface="Trebuchet MS"/>
                <a:cs typeface="Trebuchet MS"/>
              </a:rPr>
              <a:t>fas</a:t>
            </a:r>
            <a:r>
              <a:rPr sz="1950" i="1" spc="-19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1950" i="1" spc="290" dirty="0">
                <a:solidFill>
                  <a:srgbClr val="202B7D"/>
                </a:solidFill>
                <a:latin typeface="Trebuchet MS"/>
                <a:cs typeface="Trebuchet MS"/>
              </a:rPr>
              <a:t>tbank.am 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21" name="object 12">
            <a:extLst>
              <a:ext uri="{FF2B5EF4-FFF2-40B4-BE49-F238E27FC236}">
                <a16:creationId xmlns:a16="http://schemas.microsoft.com/office/drawing/2014/main" id="{D0049223-12B2-DF12-43CC-63CAD36EFA4E}"/>
              </a:ext>
            </a:extLst>
          </p:cNvPr>
          <p:cNvSpPr/>
          <p:nvPr/>
        </p:nvSpPr>
        <p:spPr>
          <a:xfrm>
            <a:off x="2396377" y="9710669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5" h="114934">
                <a:moveTo>
                  <a:pt x="57369" y="0"/>
                </a:moveTo>
                <a:lnTo>
                  <a:pt x="0" y="57359"/>
                </a:lnTo>
                <a:lnTo>
                  <a:pt x="57369" y="114719"/>
                </a:lnTo>
                <a:lnTo>
                  <a:pt x="114729" y="57359"/>
                </a:lnTo>
                <a:lnTo>
                  <a:pt x="57369" y="0"/>
                </a:lnTo>
                <a:close/>
              </a:path>
            </a:pathLst>
          </a:custGeom>
          <a:solidFill>
            <a:srgbClr val="202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7">
            <a:extLst>
              <a:ext uri="{FF2B5EF4-FFF2-40B4-BE49-F238E27FC236}">
                <a16:creationId xmlns:a16="http://schemas.microsoft.com/office/drawing/2014/main" id="{F9FC9B82-DF6A-2FF4-06E7-50B8AD24DA7F}"/>
              </a:ext>
            </a:extLst>
          </p:cNvPr>
          <p:cNvSpPr/>
          <p:nvPr/>
        </p:nvSpPr>
        <p:spPr>
          <a:xfrm>
            <a:off x="10618482" y="9800250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4" h="114934">
                <a:moveTo>
                  <a:pt x="57369" y="0"/>
                </a:moveTo>
                <a:lnTo>
                  <a:pt x="0" y="57359"/>
                </a:lnTo>
                <a:lnTo>
                  <a:pt x="57369" y="114719"/>
                </a:lnTo>
                <a:lnTo>
                  <a:pt x="114729" y="57359"/>
                </a:lnTo>
                <a:lnTo>
                  <a:pt x="57369" y="0"/>
                </a:lnTo>
                <a:close/>
              </a:path>
            </a:pathLst>
          </a:custGeom>
          <a:solidFill>
            <a:srgbClr val="202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2">
            <a:extLst>
              <a:ext uri="{FF2B5EF4-FFF2-40B4-BE49-F238E27FC236}">
                <a16:creationId xmlns:a16="http://schemas.microsoft.com/office/drawing/2014/main" id="{495C9808-0962-2F18-0874-0B58C6A07789}"/>
              </a:ext>
            </a:extLst>
          </p:cNvPr>
          <p:cNvSpPr/>
          <p:nvPr/>
        </p:nvSpPr>
        <p:spPr>
          <a:xfrm>
            <a:off x="2396375" y="10636731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5" h="114934">
                <a:moveTo>
                  <a:pt x="57369" y="0"/>
                </a:moveTo>
                <a:lnTo>
                  <a:pt x="0" y="57359"/>
                </a:lnTo>
                <a:lnTo>
                  <a:pt x="57369" y="114719"/>
                </a:lnTo>
                <a:lnTo>
                  <a:pt x="114729" y="57359"/>
                </a:lnTo>
                <a:lnTo>
                  <a:pt x="57369" y="0"/>
                </a:lnTo>
                <a:close/>
              </a:path>
            </a:pathLst>
          </a:custGeom>
          <a:solidFill>
            <a:srgbClr val="202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1DC6C6FC-09AC-5852-FDAA-34C76DA274E8}"/>
              </a:ext>
            </a:extLst>
          </p:cNvPr>
          <p:cNvSpPr/>
          <p:nvPr/>
        </p:nvSpPr>
        <p:spPr>
          <a:xfrm>
            <a:off x="10619746" y="10238119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5" h="114934">
                <a:moveTo>
                  <a:pt x="57369" y="0"/>
                </a:moveTo>
                <a:lnTo>
                  <a:pt x="0" y="57359"/>
                </a:lnTo>
                <a:lnTo>
                  <a:pt x="57369" y="114719"/>
                </a:lnTo>
                <a:lnTo>
                  <a:pt x="114729" y="57359"/>
                </a:lnTo>
                <a:lnTo>
                  <a:pt x="57369" y="0"/>
                </a:lnTo>
                <a:close/>
              </a:path>
            </a:pathLst>
          </a:custGeom>
          <a:solidFill>
            <a:srgbClr val="202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12">
            <a:extLst>
              <a:ext uri="{FF2B5EF4-FFF2-40B4-BE49-F238E27FC236}">
                <a16:creationId xmlns:a16="http://schemas.microsoft.com/office/drawing/2014/main" id="{C59538D4-33D5-1687-97D3-03AC6BBC70E5}"/>
              </a:ext>
            </a:extLst>
          </p:cNvPr>
          <p:cNvSpPr/>
          <p:nvPr/>
        </p:nvSpPr>
        <p:spPr>
          <a:xfrm>
            <a:off x="10626150" y="11225877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5" h="114934">
                <a:moveTo>
                  <a:pt x="57369" y="0"/>
                </a:moveTo>
                <a:lnTo>
                  <a:pt x="0" y="57359"/>
                </a:lnTo>
                <a:lnTo>
                  <a:pt x="57369" y="114719"/>
                </a:lnTo>
                <a:lnTo>
                  <a:pt x="114729" y="57359"/>
                </a:lnTo>
                <a:lnTo>
                  <a:pt x="57369" y="0"/>
                </a:lnTo>
                <a:close/>
              </a:path>
            </a:pathLst>
          </a:custGeom>
          <a:solidFill>
            <a:srgbClr val="202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12">
            <a:extLst>
              <a:ext uri="{FF2B5EF4-FFF2-40B4-BE49-F238E27FC236}">
                <a16:creationId xmlns:a16="http://schemas.microsoft.com/office/drawing/2014/main" id="{CB026AC6-5B87-9F69-D092-609FDC34B204}"/>
              </a:ext>
            </a:extLst>
          </p:cNvPr>
          <p:cNvSpPr/>
          <p:nvPr/>
        </p:nvSpPr>
        <p:spPr>
          <a:xfrm>
            <a:off x="10626150" y="10675988"/>
            <a:ext cx="114935" cy="114935"/>
          </a:xfrm>
          <a:custGeom>
            <a:avLst/>
            <a:gdLst/>
            <a:ahLst/>
            <a:cxnLst/>
            <a:rect l="l" t="t" r="r" b="b"/>
            <a:pathLst>
              <a:path w="114935" h="114934">
                <a:moveTo>
                  <a:pt x="57369" y="0"/>
                </a:moveTo>
                <a:lnTo>
                  <a:pt x="0" y="57359"/>
                </a:lnTo>
                <a:lnTo>
                  <a:pt x="57369" y="114719"/>
                </a:lnTo>
                <a:lnTo>
                  <a:pt x="114729" y="57359"/>
                </a:lnTo>
                <a:lnTo>
                  <a:pt x="57369" y="0"/>
                </a:lnTo>
                <a:close/>
              </a:path>
            </a:pathLst>
          </a:custGeom>
          <a:solidFill>
            <a:srgbClr val="202B7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7ECA50D0-12CF-3A27-02B9-788DB0FF56B3}"/>
              </a:ext>
            </a:extLst>
          </p:cNvPr>
          <p:cNvSpPr/>
          <p:nvPr/>
        </p:nvSpPr>
        <p:spPr>
          <a:xfrm>
            <a:off x="1308546" y="1138164"/>
            <a:ext cx="14137640" cy="9032240"/>
          </a:xfrm>
          <a:custGeom>
            <a:avLst/>
            <a:gdLst/>
            <a:ahLst/>
            <a:cxnLst/>
            <a:rect l="l" t="t" r="r" b="b"/>
            <a:pathLst>
              <a:path w="14137640" h="9032240">
                <a:moveTo>
                  <a:pt x="14137475" y="0"/>
                </a:moveTo>
                <a:lnTo>
                  <a:pt x="0" y="0"/>
                </a:lnTo>
                <a:lnTo>
                  <a:pt x="0" y="9032217"/>
                </a:lnTo>
                <a:lnTo>
                  <a:pt x="14137475" y="9032217"/>
                </a:lnTo>
                <a:lnTo>
                  <a:pt x="14137475" y="0"/>
                </a:lnTo>
                <a:close/>
              </a:path>
            </a:pathLst>
          </a:custGeom>
          <a:solidFill>
            <a:srgbClr val="202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0CF6A724-627E-22DD-A9C8-9E2EC96E08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67808" y="2060478"/>
            <a:ext cx="6946265" cy="1194656"/>
          </a:xfrm>
          <a:prstGeom prst="rect">
            <a:avLst/>
          </a:prstGeom>
        </p:spPr>
        <p:txBody>
          <a:bodyPr vert="horz" wrap="square" lIns="0" tIns="11630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hy-AM" sz="3500" dirty="0"/>
              <a:t>«ՍՈԲԱ» ՍՊԸ</a:t>
            </a:r>
            <a:br>
              <a:rPr lang="hy-AM" sz="3500" dirty="0"/>
            </a:br>
            <a:r>
              <a:rPr lang="en-US" sz="3500" dirty="0"/>
              <a:t>RAYZ Residence</a:t>
            </a:r>
            <a:endParaRPr sz="3500" spc="-1585" dirty="0"/>
          </a:p>
        </p:txBody>
      </p:sp>
      <p:grpSp>
        <p:nvGrpSpPr>
          <p:cNvPr id="5" name="object 4">
            <a:extLst>
              <a:ext uri="{FF2B5EF4-FFF2-40B4-BE49-F238E27FC236}">
                <a16:creationId xmlns:a16="http://schemas.microsoft.com/office/drawing/2014/main" id="{1E7977EE-6F9E-ADFC-7E97-0AF2781470F7}"/>
              </a:ext>
            </a:extLst>
          </p:cNvPr>
          <p:cNvGrpSpPr/>
          <p:nvPr/>
        </p:nvGrpSpPr>
        <p:grpSpPr>
          <a:xfrm>
            <a:off x="1070899" y="6447772"/>
            <a:ext cx="479425" cy="479425"/>
            <a:chOff x="1070899" y="6447772"/>
            <a:chExt cx="479425" cy="479425"/>
          </a:xfrm>
        </p:grpSpPr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B0E99ABE-004D-BF8C-E26E-D883E40AB2BD}"/>
                </a:ext>
              </a:extLst>
            </p:cNvPr>
            <p:cNvSpPr/>
            <p:nvPr/>
          </p:nvSpPr>
          <p:spPr>
            <a:xfrm>
              <a:off x="1070899" y="6447772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084" y="0"/>
                  </a:moveTo>
                  <a:lnTo>
                    <a:pt x="0" y="0"/>
                  </a:lnTo>
                  <a:lnTo>
                    <a:pt x="0" y="479095"/>
                  </a:lnTo>
                  <a:lnTo>
                    <a:pt x="479084" y="479095"/>
                  </a:lnTo>
                  <a:lnTo>
                    <a:pt x="479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6">
              <a:extLst>
                <a:ext uri="{FF2B5EF4-FFF2-40B4-BE49-F238E27FC236}">
                  <a16:creationId xmlns:a16="http://schemas.microsoft.com/office/drawing/2014/main" id="{26054CC4-3AC5-6F51-A0FA-F1DDCE83A7C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3867" y="6564135"/>
              <a:ext cx="91672" cy="91662"/>
            </a:xfrm>
            <a:prstGeom prst="rect">
              <a:avLst/>
            </a:prstGeom>
          </p:spPr>
        </p:pic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F99D2C01-FA36-75E4-D6BB-C99819D80687}"/>
                </a:ext>
              </a:extLst>
            </p:cNvPr>
            <p:cNvSpPr/>
            <p:nvPr/>
          </p:nvSpPr>
          <p:spPr>
            <a:xfrm>
              <a:off x="1201826" y="6530269"/>
              <a:ext cx="217804" cy="314325"/>
            </a:xfrm>
            <a:custGeom>
              <a:avLst/>
              <a:gdLst/>
              <a:ahLst/>
              <a:cxnLst/>
              <a:rect l="l" t="t" r="r" b="b"/>
              <a:pathLst>
                <a:path w="217805" h="314325">
                  <a:moveTo>
                    <a:pt x="217220" y="291503"/>
                  </a:moveTo>
                  <a:lnTo>
                    <a:pt x="208686" y="282714"/>
                  </a:lnTo>
                  <a:lnTo>
                    <a:pt x="202984" y="280962"/>
                  </a:lnTo>
                  <a:lnTo>
                    <a:pt x="202984" y="291503"/>
                  </a:lnTo>
                  <a:lnTo>
                    <a:pt x="190271" y="295605"/>
                  </a:lnTo>
                  <a:lnTo>
                    <a:pt x="170129" y="299542"/>
                  </a:lnTo>
                  <a:lnTo>
                    <a:pt x="142824" y="302488"/>
                  </a:lnTo>
                  <a:lnTo>
                    <a:pt x="108610" y="303657"/>
                  </a:lnTo>
                  <a:lnTo>
                    <a:pt x="74396" y="302488"/>
                  </a:lnTo>
                  <a:lnTo>
                    <a:pt x="47091" y="299542"/>
                  </a:lnTo>
                  <a:lnTo>
                    <a:pt x="26949" y="295605"/>
                  </a:lnTo>
                  <a:lnTo>
                    <a:pt x="14236" y="291503"/>
                  </a:lnTo>
                  <a:lnTo>
                    <a:pt x="26949" y="287413"/>
                  </a:lnTo>
                  <a:lnTo>
                    <a:pt x="47091" y="283489"/>
                  </a:lnTo>
                  <a:lnTo>
                    <a:pt x="74396" y="280530"/>
                  </a:lnTo>
                  <a:lnTo>
                    <a:pt x="102946" y="279577"/>
                  </a:lnTo>
                  <a:lnTo>
                    <a:pt x="108610" y="291515"/>
                  </a:lnTo>
                  <a:lnTo>
                    <a:pt x="114261" y="279577"/>
                  </a:lnTo>
                  <a:lnTo>
                    <a:pt x="142824" y="280530"/>
                  </a:lnTo>
                  <a:lnTo>
                    <a:pt x="170129" y="283489"/>
                  </a:lnTo>
                  <a:lnTo>
                    <a:pt x="190271" y="287413"/>
                  </a:lnTo>
                  <a:lnTo>
                    <a:pt x="202984" y="291503"/>
                  </a:lnTo>
                  <a:lnTo>
                    <a:pt x="202984" y="280962"/>
                  </a:lnTo>
                  <a:lnTo>
                    <a:pt x="197878" y="279374"/>
                  </a:lnTo>
                  <a:lnTo>
                    <a:pt x="185407" y="275526"/>
                  </a:lnTo>
                  <a:lnTo>
                    <a:pt x="150888" y="270675"/>
                  </a:lnTo>
                  <a:lnTo>
                    <a:pt x="119100" y="269341"/>
                  </a:lnTo>
                  <a:lnTo>
                    <a:pt x="190550" y="118300"/>
                  </a:lnTo>
                  <a:lnTo>
                    <a:pt x="191223" y="112242"/>
                  </a:lnTo>
                  <a:lnTo>
                    <a:pt x="195160" y="76250"/>
                  </a:lnTo>
                  <a:lnTo>
                    <a:pt x="184264" y="47637"/>
                  </a:lnTo>
                  <a:lnTo>
                    <a:pt x="180797" y="38544"/>
                  </a:lnTo>
                  <a:lnTo>
                    <a:pt x="151358" y="11150"/>
                  </a:lnTo>
                  <a:lnTo>
                    <a:pt x="140906" y="8293"/>
                  </a:lnTo>
                  <a:lnTo>
                    <a:pt x="140906" y="79946"/>
                  </a:lnTo>
                  <a:lnTo>
                    <a:pt x="138379" y="92519"/>
                  </a:lnTo>
                  <a:lnTo>
                    <a:pt x="131445" y="102781"/>
                  </a:lnTo>
                  <a:lnTo>
                    <a:pt x="121183" y="109702"/>
                  </a:lnTo>
                  <a:lnTo>
                    <a:pt x="108610" y="112242"/>
                  </a:lnTo>
                  <a:lnTo>
                    <a:pt x="96037" y="109702"/>
                  </a:lnTo>
                  <a:lnTo>
                    <a:pt x="85763" y="102781"/>
                  </a:lnTo>
                  <a:lnTo>
                    <a:pt x="78841" y="92519"/>
                  </a:lnTo>
                  <a:lnTo>
                    <a:pt x="76301" y="79946"/>
                  </a:lnTo>
                  <a:lnTo>
                    <a:pt x="78841" y="67373"/>
                  </a:lnTo>
                  <a:lnTo>
                    <a:pt x="85763" y="57099"/>
                  </a:lnTo>
                  <a:lnTo>
                    <a:pt x="96037" y="50177"/>
                  </a:lnTo>
                  <a:lnTo>
                    <a:pt x="108610" y="47637"/>
                  </a:lnTo>
                  <a:lnTo>
                    <a:pt x="121183" y="50177"/>
                  </a:lnTo>
                  <a:lnTo>
                    <a:pt x="131445" y="57099"/>
                  </a:lnTo>
                  <a:lnTo>
                    <a:pt x="138379" y="67373"/>
                  </a:lnTo>
                  <a:lnTo>
                    <a:pt x="140906" y="79946"/>
                  </a:lnTo>
                  <a:lnTo>
                    <a:pt x="140906" y="8293"/>
                  </a:lnTo>
                  <a:lnTo>
                    <a:pt x="110718" y="25"/>
                  </a:lnTo>
                  <a:lnTo>
                    <a:pt x="109308" y="0"/>
                  </a:lnTo>
                  <a:lnTo>
                    <a:pt x="106502" y="25"/>
                  </a:lnTo>
                  <a:lnTo>
                    <a:pt x="65862" y="11150"/>
                  </a:lnTo>
                  <a:lnTo>
                    <a:pt x="36410" y="38544"/>
                  </a:lnTo>
                  <a:lnTo>
                    <a:pt x="22059" y="76250"/>
                  </a:lnTo>
                  <a:lnTo>
                    <a:pt x="26670" y="118300"/>
                  </a:lnTo>
                  <a:lnTo>
                    <a:pt x="98107" y="269341"/>
                  </a:lnTo>
                  <a:lnTo>
                    <a:pt x="66332" y="270675"/>
                  </a:lnTo>
                  <a:lnTo>
                    <a:pt x="31800" y="275526"/>
                  </a:lnTo>
                  <a:lnTo>
                    <a:pt x="8534" y="282714"/>
                  </a:lnTo>
                  <a:lnTo>
                    <a:pt x="0" y="291503"/>
                  </a:lnTo>
                  <a:lnTo>
                    <a:pt x="8534" y="300316"/>
                  </a:lnTo>
                  <a:lnTo>
                    <a:pt x="31800" y="307505"/>
                  </a:lnTo>
                  <a:lnTo>
                    <a:pt x="66332" y="312343"/>
                  </a:lnTo>
                  <a:lnTo>
                    <a:pt x="108610" y="314121"/>
                  </a:lnTo>
                  <a:lnTo>
                    <a:pt x="150888" y="312343"/>
                  </a:lnTo>
                  <a:lnTo>
                    <a:pt x="185407" y="307505"/>
                  </a:lnTo>
                  <a:lnTo>
                    <a:pt x="197866" y="303657"/>
                  </a:lnTo>
                  <a:lnTo>
                    <a:pt x="208686" y="300316"/>
                  </a:lnTo>
                  <a:lnTo>
                    <a:pt x="217220" y="2915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8">
            <a:extLst>
              <a:ext uri="{FF2B5EF4-FFF2-40B4-BE49-F238E27FC236}">
                <a16:creationId xmlns:a16="http://schemas.microsoft.com/office/drawing/2014/main" id="{FA375E7A-48A9-3F6F-936F-24355CB0E361}"/>
              </a:ext>
            </a:extLst>
          </p:cNvPr>
          <p:cNvSpPr txBox="1"/>
          <p:nvPr/>
        </p:nvSpPr>
        <p:spPr>
          <a:xfrm>
            <a:off x="1972527" y="6328772"/>
            <a:ext cx="7244715" cy="234012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983739">
              <a:lnSpc>
                <a:spcPct val="134100"/>
              </a:lnSpc>
              <a:spcBef>
                <a:spcPts val="95"/>
              </a:spcBef>
            </a:pP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Հասցե՝</a:t>
            </a:r>
            <a:r>
              <a:rPr sz="205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hy-AM" sz="2050" spc="95" dirty="0">
                <a:solidFill>
                  <a:srgbClr val="FFFFFF"/>
                </a:solidFill>
                <a:latin typeface="Trebuchet MS"/>
                <a:cs typeface="Trebuchet MS"/>
              </a:rPr>
              <a:t>ք. Երևան, Արաբկիր, Ս. Չիլոյան փողոց 18</a:t>
            </a:r>
            <a:endParaRPr sz="20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endParaRPr sz="205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50" dirty="0" err="1">
                <a:solidFill>
                  <a:srgbClr val="FFFFFF"/>
                </a:solidFill>
                <a:latin typeface="Trebuchet MS"/>
                <a:cs typeface="Trebuchet MS"/>
              </a:rPr>
              <a:t>Շին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թույլտվության</a:t>
            </a:r>
            <a:r>
              <a:rPr sz="205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ժամկետ`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hy-AM" sz="2050" spc="45" dirty="0">
                <a:solidFill>
                  <a:srgbClr val="FFFFFF"/>
                </a:solidFill>
                <a:latin typeface="Trebuchet MS"/>
                <a:cs typeface="Trebuchet MS"/>
              </a:rPr>
              <a:t>31</a:t>
            </a:r>
            <a:r>
              <a:rPr lang="en-US" sz="2050" spc="45" dirty="0">
                <a:solidFill>
                  <a:srgbClr val="FFFFFF"/>
                </a:solidFill>
                <a:latin typeface="Trebuchet MS"/>
                <a:cs typeface="Trebuchet MS"/>
              </a:rPr>
              <a:t>/</a:t>
            </a:r>
            <a:r>
              <a:rPr lang="hy-AM" sz="2050" spc="45" dirty="0">
                <a:solidFill>
                  <a:srgbClr val="FFFFFF"/>
                </a:solidFill>
                <a:latin typeface="Trebuchet MS"/>
                <a:cs typeface="Trebuchet MS"/>
              </a:rPr>
              <a:t>05</a:t>
            </a:r>
            <a:r>
              <a:rPr sz="2050" spc="45" dirty="0">
                <a:solidFill>
                  <a:srgbClr val="FFFFFF"/>
                </a:solidFill>
                <a:latin typeface="Trebuchet MS"/>
                <a:cs typeface="Trebuchet MS"/>
              </a:rPr>
              <a:t>/202</a:t>
            </a:r>
            <a:r>
              <a:rPr lang="hy-AM" sz="2050" spc="45" dirty="0">
                <a:solidFill>
                  <a:srgbClr val="FFFFFF"/>
                </a:solidFill>
                <a:latin typeface="Trebuchet MS"/>
                <a:cs typeface="Trebuchet MS"/>
              </a:rPr>
              <a:t>4</a:t>
            </a:r>
            <a:r>
              <a:rPr sz="2050" spc="45" dirty="0">
                <a:solidFill>
                  <a:srgbClr val="FFFFFF"/>
                </a:solidFill>
                <a:latin typeface="Trebuchet MS"/>
                <a:cs typeface="Trebuchet MS"/>
              </a:rPr>
              <a:t>թ</a:t>
            </a:r>
            <a:endParaRPr sz="20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905"/>
              </a:spcBef>
            </a:pPr>
            <a:endParaRPr sz="20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Շին.</a:t>
            </a:r>
            <a:r>
              <a:rPr sz="19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85" dirty="0">
                <a:solidFill>
                  <a:srgbClr val="FFFFFF"/>
                </a:solidFill>
                <a:latin typeface="Trebuchet MS"/>
                <a:cs typeface="Trebuchet MS"/>
              </a:rPr>
              <a:t>աշխատանքների</a:t>
            </a:r>
            <a:r>
              <a:rPr sz="19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80" dirty="0">
                <a:solidFill>
                  <a:srgbClr val="FFFFFF"/>
                </a:solidFill>
                <a:latin typeface="Trebuchet MS"/>
                <a:cs typeface="Trebuchet MS"/>
              </a:rPr>
              <a:t>իրականացման</a:t>
            </a:r>
            <a:r>
              <a:rPr sz="19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ժամկետ՝</a:t>
            </a:r>
            <a:r>
              <a:rPr sz="19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05/12/2026թ</a:t>
            </a:r>
            <a:endParaRPr sz="1900" dirty="0">
              <a:latin typeface="Trebuchet MS"/>
              <a:cs typeface="Trebuchet MS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9EA2B61C-734F-A771-F76C-5061E9DBE0A6}"/>
              </a:ext>
            </a:extLst>
          </p:cNvPr>
          <p:cNvSpPr txBox="1"/>
          <p:nvPr/>
        </p:nvSpPr>
        <p:spPr>
          <a:xfrm>
            <a:off x="1191200" y="672619"/>
            <a:ext cx="194056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i="1" spc="285" dirty="0">
                <a:solidFill>
                  <a:srgbClr val="202B7D"/>
                </a:solidFill>
                <a:latin typeface="Trebuchet MS"/>
                <a:cs typeface="Trebuchet MS"/>
              </a:rPr>
              <a:t>fas</a:t>
            </a:r>
            <a:r>
              <a:rPr sz="1950" i="1" spc="-19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1950" i="1" spc="290" dirty="0">
                <a:solidFill>
                  <a:srgbClr val="202B7D"/>
                </a:solidFill>
                <a:latin typeface="Trebuchet MS"/>
                <a:cs typeface="Trebuchet MS"/>
              </a:rPr>
              <a:t>tbank.am </a:t>
            </a:r>
            <a:endParaRPr sz="1950">
              <a:latin typeface="Trebuchet MS"/>
              <a:cs typeface="Trebuchet MS"/>
            </a:endParaRPr>
          </a:p>
        </p:txBody>
      </p:sp>
      <p:grpSp>
        <p:nvGrpSpPr>
          <p:cNvPr id="11" name="object 11">
            <a:extLst>
              <a:ext uri="{FF2B5EF4-FFF2-40B4-BE49-F238E27FC236}">
                <a16:creationId xmlns:a16="http://schemas.microsoft.com/office/drawing/2014/main" id="{62161072-7D41-2757-FBEF-F3F8AFDC417A}"/>
              </a:ext>
            </a:extLst>
          </p:cNvPr>
          <p:cNvGrpSpPr/>
          <p:nvPr/>
        </p:nvGrpSpPr>
        <p:grpSpPr>
          <a:xfrm>
            <a:off x="1070899" y="7671253"/>
            <a:ext cx="479425" cy="479425"/>
            <a:chOff x="1070899" y="7671253"/>
            <a:chExt cx="479425" cy="479425"/>
          </a:xfrm>
        </p:grpSpPr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6EC46986-1BDC-CF80-88BD-C2323D2058B0}"/>
                </a:ext>
              </a:extLst>
            </p:cNvPr>
            <p:cNvSpPr/>
            <p:nvPr/>
          </p:nvSpPr>
          <p:spPr>
            <a:xfrm>
              <a:off x="1070899" y="7671253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084" y="0"/>
                  </a:moveTo>
                  <a:lnTo>
                    <a:pt x="0" y="0"/>
                  </a:lnTo>
                  <a:lnTo>
                    <a:pt x="0" y="479095"/>
                  </a:lnTo>
                  <a:lnTo>
                    <a:pt x="479084" y="479095"/>
                  </a:lnTo>
                  <a:lnTo>
                    <a:pt x="479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BA777385-23FB-2C62-E3AC-703822E453D3}"/>
                </a:ext>
              </a:extLst>
            </p:cNvPr>
            <p:cNvSpPr/>
            <p:nvPr/>
          </p:nvSpPr>
          <p:spPr>
            <a:xfrm>
              <a:off x="1243564" y="7753743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14744" y="131516"/>
                  </a:lnTo>
                  <a:lnTo>
                    <a:pt x="5017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4" y="182317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222328"/>
                  </a:lnTo>
                  <a:lnTo>
                    <a:pt x="129747" y="200855"/>
                  </a:lnTo>
                  <a:lnTo>
                    <a:pt x="119016" y="182317"/>
                  </a:lnTo>
                  <a:lnTo>
                    <a:pt x="103106" y="167869"/>
                  </a:lnTo>
                  <a:lnTo>
                    <a:pt x="83578" y="15866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6" y="131516"/>
                  </a:lnTo>
                  <a:lnTo>
                    <a:pt x="133744" y="91515"/>
                  </a:lnTo>
                  <a:lnTo>
                    <a:pt x="133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CE360577-26A8-9F50-6BB8-3C265BF6CE9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8087" y="7832536"/>
              <a:ext cx="129221" cy="87159"/>
            </a:xfrm>
            <a:prstGeom prst="rect">
              <a:avLst/>
            </a:prstGeom>
          </p:spPr>
        </p:pic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B8F8D773-99D9-A947-80B5-3915C012B937}"/>
                </a:ext>
              </a:extLst>
            </p:cNvPr>
            <p:cNvSpPr/>
            <p:nvPr/>
          </p:nvSpPr>
          <p:spPr>
            <a:xfrm>
              <a:off x="1243564" y="7753743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4016" y="112983"/>
                  </a:lnTo>
                  <a:lnTo>
                    <a:pt x="14745" y="131520"/>
                  </a:lnTo>
                  <a:lnTo>
                    <a:pt x="30654" y="145968"/>
                  </a:lnTo>
                  <a:lnTo>
                    <a:pt x="5018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5" y="182322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303655"/>
                  </a:lnTo>
                  <a:lnTo>
                    <a:pt x="10470" y="303655"/>
                  </a:lnTo>
                  <a:lnTo>
                    <a:pt x="10501" y="222328"/>
                  </a:lnTo>
                  <a:lnTo>
                    <a:pt x="35965" y="176831"/>
                  </a:lnTo>
                  <a:lnTo>
                    <a:pt x="58438" y="167136"/>
                  </a:lnTo>
                  <a:lnTo>
                    <a:pt x="61987" y="162403"/>
                  </a:lnTo>
                  <a:lnTo>
                    <a:pt x="61987" y="151450"/>
                  </a:lnTo>
                  <a:lnTo>
                    <a:pt x="58448" y="146707"/>
                  </a:lnTo>
                  <a:lnTo>
                    <a:pt x="53171" y="145136"/>
                  </a:lnTo>
                  <a:lnTo>
                    <a:pt x="35965" y="137008"/>
                  </a:lnTo>
                  <a:lnTo>
                    <a:pt x="22494" y="124570"/>
                  </a:lnTo>
                  <a:lnTo>
                    <a:pt x="13691" y="108998"/>
                  </a:lnTo>
                  <a:lnTo>
                    <a:pt x="10501" y="91515"/>
                  </a:lnTo>
                  <a:lnTo>
                    <a:pt x="10470" y="10470"/>
                  </a:lnTo>
                  <a:lnTo>
                    <a:pt x="133755" y="10470"/>
                  </a:lnTo>
                  <a:lnTo>
                    <a:pt x="133755" y="0"/>
                  </a:lnTo>
                  <a:close/>
                </a:path>
                <a:path w="133984" h="314325">
                  <a:moveTo>
                    <a:pt x="133755" y="10470"/>
                  </a:moveTo>
                  <a:lnTo>
                    <a:pt x="123284" y="10470"/>
                  </a:lnTo>
                  <a:lnTo>
                    <a:pt x="123264" y="91515"/>
                  </a:lnTo>
                  <a:lnTo>
                    <a:pt x="120068" y="108998"/>
                  </a:lnTo>
                  <a:lnTo>
                    <a:pt x="111261" y="124570"/>
                  </a:lnTo>
                  <a:lnTo>
                    <a:pt x="97785" y="137008"/>
                  </a:lnTo>
                  <a:lnTo>
                    <a:pt x="80573" y="145136"/>
                  </a:lnTo>
                  <a:lnTo>
                    <a:pt x="75306" y="146707"/>
                  </a:lnTo>
                  <a:lnTo>
                    <a:pt x="71767" y="151450"/>
                  </a:lnTo>
                  <a:lnTo>
                    <a:pt x="71777" y="162403"/>
                  </a:lnTo>
                  <a:lnTo>
                    <a:pt x="75317" y="167136"/>
                  </a:lnTo>
                  <a:lnTo>
                    <a:pt x="80583" y="168706"/>
                  </a:lnTo>
                  <a:lnTo>
                    <a:pt x="97789" y="176831"/>
                  </a:lnTo>
                  <a:lnTo>
                    <a:pt x="111262" y="189269"/>
                  </a:lnTo>
                  <a:lnTo>
                    <a:pt x="120068" y="204844"/>
                  </a:lnTo>
                  <a:lnTo>
                    <a:pt x="123264" y="222328"/>
                  </a:lnTo>
                  <a:lnTo>
                    <a:pt x="123284" y="303655"/>
                  </a:lnTo>
                  <a:lnTo>
                    <a:pt x="133755" y="303655"/>
                  </a:lnTo>
                  <a:lnTo>
                    <a:pt x="133755" y="222328"/>
                  </a:lnTo>
                  <a:lnTo>
                    <a:pt x="129743" y="200860"/>
                  </a:lnTo>
                  <a:lnTo>
                    <a:pt x="119012" y="182322"/>
                  </a:lnTo>
                  <a:lnTo>
                    <a:pt x="103105" y="167874"/>
                  </a:lnTo>
                  <a:lnTo>
                    <a:pt x="83578" y="15867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2" y="131520"/>
                  </a:lnTo>
                  <a:lnTo>
                    <a:pt x="133744" y="91515"/>
                  </a:lnTo>
                  <a:lnTo>
                    <a:pt x="133755" y="104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B3516565-D8D1-0372-0446-473C73A252A4}"/>
                </a:ext>
              </a:extLst>
            </p:cNvPr>
            <p:cNvSpPr/>
            <p:nvPr/>
          </p:nvSpPr>
          <p:spPr>
            <a:xfrm>
              <a:off x="1308506" y="7931511"/>
              <a:ext cx="7620" cy="19050"/>
            </a:xfrm>
            <a:custGeom>
              <a:avLst/>
              <a:gdLst/>
              <a:ahLst/>
              <a:cxnLst/>
              <a:rect l="l" t="t" r="r" b="b"/>
              <a:pathLst>
                <a:path w="7619" h="19050">
                  <a:moveTo>
                    <a:pt x="4406" y="15189"/>
                  </a:moveTo>
                  <a:lnTo>
                    <a:pt x="3429" y="14185"/>
                  </a:lnTo>
                  <a:lnTo>
                    <a:pt x="990" y="14185"/>
                  </a:lnTo>
                  <a:lnTo>
                    <a:pt x="0" y="15189"/>
                  </a:lnTo>
                  <a:lnTo>
                    <a:pt x="0" y="17614"/>
                  </a:lnTo>
                  <a:lnTo>
                    <a:pt x="990" y="18605"/>
                  </a:lnTo>
                  <a:lnTo>
                    <a:pt x="3429" y="18605"/>
                  </a:lnTo>
                  <a:lnTo>
                    <a:pt x="4406" y="17614"/>
                  </a:lnTo>
                  <a:lnTo>
                    <a:pt x="4406" y="16395"/>
                  </a:lnTo>
                  <a:lnTo>
                    <a:pt x="4406" y="15189"/>
                  </a:lnTo>
                  <a:close/>
                </a:path>
                <a:path w="7619" h="19050">
                  <a:moveTo>
                    <a:pt x="7416" y="990"/>
                  </a:moveTo>
                  <a:lnTo>
                    <a:pt x="6426" y="0"/>
                  </a:lnTo>
                  <a:lnTo>
                    <a:pt x="3987" y="0"/>
                  </a:lnTo>
                  <a:lnTo>
                    <a:pt x="3009" y="990"/>
                  </a:lnTo>
                  <a:lnTo>
                    <a:pt x="3009" y="3429"/>
                  </a:lnTo>
                  <a:lnTo>
                    <a:pt x="3987" y="4419"/>
                  </a:lnTo>
                  <a:lnTo>
                    <a:pt x="6426" y="4419"/>
                  </a:lnTo>
                  <a:lnTo>
                    <a:pt x="7416" y="3429"/>
                  </a:lnTo>
                  <a:lnTo>
                    <a:pt x="7416" y="2209"/>
                  </a:lnTo>
                  <a:lnTo>
                    <a:pt x="7416" y="990"/>
                  </a:lnTo>
                  <a:close/>
                </a:path>
              </a:pathLst>
            </a:custGeom>
            <a:solidFill>
              <a:srgbClr val="202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>
            <a:extLst>
              <a:ext uri="{FF2B5EF4-FFF2-40B4-BE49-F238E27FC236}">
                <a16:creationId xmlns:a16="http://schemas.microsoft.com/office/drawing/2014/main" id="{75A7D387-47B1-69FC-4499-C7006D0D120F}"/>
              </a:ext>
            </a:extLst>
          </p:cNvPr>
          <p:cNvGrpSpPr/>
          <p:nvPr/>
        </p:nvGrpSpPr>
        <p:grpSpPr>
          <a:xfrm>
            <a:off x="1070899" y="8472716"/>
            <a:ext cx="479425" cy="479425"/>
            <a:chOff x="1070899" y="8472716"/>
            <a:chExt cx="479425" cy="479425"/>
          </a:xfrm>
        </p:grpSpPr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7A482D1A-9A90-E98D-54E9-78D749E18AA8}"/>
                </a:ext>
              </a:extLst>
            </p:cNvPr>
            <p:cNvSpPr/>
            <p:nvPr/>
          </p:nvSpPr>
          <p:spPr>
            <a:xfrm>
              <a:off x="1070899" y="8472716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084" y="0"/>
                  </a:moveTo>
                  <a:lnTo>
                    <a:pt x="0" y="0"/>
                  </a:lnTo>
                  <a:lnTo>
                    <a:pt x="0" y="479095"/>
                  </a:lnTo>
                  <a:lnTo>
                    <a:pt x="479084" y="479095"/>
                  </a:lnTo>
                  <a:lnTo>
                    <a:pt x="479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0FDE80F6-4E43-D649-7205-BA46911082EF}"/>
                </a:ext>
              </a:extLst>
            </p:cNvPr>
            <p:cNvSpPr/>
            <p:nvPr/>
          </p:nvSpPr>
          <p:spPr>
            <a:xfrm>
              <a:off x="1243564" y="8555195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14744" y="131516"/>
                  </a:lnTo>
                  <a:lnTo>
                    <a:pt x="5017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4" y="182317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222328"/>
                  </a:lnTo>
                  <a:lnTo>
                    <a:pt x="129747" y="200855"/>
                  </a:lnTo>
                  <a:lnTo>
                    <a:pt x="119016" y="182317"/>
                  </a:lnTo>
                  <a:lnTo>
                    <a:pt x="103106" y="167869"/>
                  </a:lnTo>
                  <a:lnTo>
                    <a:pt x="83578" y="15866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6" y="131516"/>
                  </a:lnTo>
                  <a:lnTo>
                    <a:pt x="133744" y="91515"/>
                  </a:lnTo>
                  <a:lnTo>
                    <a:pt x="133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>
              <a:extLst>
                <a:ext uri="{FF2B5EF4-FFF2-40B4-BE49-F238E27FC236}">
                  <a16:creationId xmlns:a16="http://schemas.microsoft.com/office/drawing/2014/main" id="{A32B2A9C-550F-8770-3A13-F3DFFB2206A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3564" y="8800098"/>
              <a:ext cx="133765" cy="69223"/>
            </a:xfrm>
            <a:prstGeom prst="rect">
              <a:avLst/>
            </a:prstGeom>
          </p:spPr>
        </p:pic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D708F09A-B593-22D2-9236-752BB779BBAB}"/>
                </a:ext>
              </a:extLst>
            </p:cNvPr>
            <p:cNvSpPr/>
            <p:nvPr/>
          </p:nvSpPr>
          <p:spPr>
            <a:xfrm>
              <a:off x="1243564" y="8555195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4016" y="112983"/>
                  </a:lnTo>
                  <a:lnTo>
                    <a:pt x="14745" y="131520"/>
                  </a:lnTo>
                  <a:lnTo>
                    <a:pt x="30654" y="145968"/>
                  </a:lnTo>
                  <a:lnTo>
                    <a:pt x="5018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5" y="182322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303655"/>
                  </a:lnTo>
                  <a:lnTo>
                    <a:pt x="10470" y="303655"/>
                  </a:lnTo>
                  <a:lnTo>
                    <a:pt x="10501" y="222328"/>
                  </a:lnTo>
                  <a:lnTo>
                    <a:pt x="35969" y="176835"/>
                  </a:lnTo>
                  <a:lnTo>
                    <a:pt x="58448" y="167125"/>
                  </a:lnTo>
                  <a:lnTo>
                    <a:pt x="61979" y="162403"/>
                  </a:lnTo>
                  <a:lnTo>
                    <a:pt x="61979" y="151440"/>
                  </a:lnTo>
                  <a:lnTo>
                    <a:pt x="58448" y="146718"/>
                  </a:lnTo>
                  <a:lnTo>
                    <a:pt x="53171" y="145136"/>
                  </a:lnTo>
                  <a:lnTo>
                    <a:pt x="35965" y="137008"/>
                  </a:lnTo>
                  <a:lnTo>
                    <a:pt x="22494" y="124570"/>
                  </a:lnTo>
                  <a:lnTo>
                    <a:pt x="13691" y="108998"/>
                  </a:lnTo>
                  <a:lnTo>
                    <a:pt x="10501" y="91515"/>
                  </a:lnTo>
                  <a:lnTo>
                    <a:pt x="10470" y="10470"/>
                  </a:lnTo>
                  <a:lnTo>
                    <a:pt x="133755" y="10470"/>
                  </a:lnTo>
                  <a:lnTo>
                    <a:pt x="133755" y="0"/>
                  </a:lnTo>
                  <a:close/>
                </a:path>
                <a:path w="133984" h="314325">
                  <a:moveTo>
                    <a:pt x="133755" y="10470"/>
                  </a:moveTo>
                  <a:lnTo>
                    <a:pt x="123284" y="10470"/>
                  </a:lnTo>
                  <a:lnTo>
                    <a:pt x="123264" y="91515"/>
                  </a:lnTo>
                  <a:lnTo>
                    <a:pt x="120068" y="108998"/>
                  </a:lnTo>
                  <a:lnTo>
                    <a:pt x="111262" y="124570"/>
                  </a:lnTo>
                  <a:lnTo>
                    <a:pt x="97789" y="137008"/>
                  </a:lnTo>
                  <a:lnTo>
                    <a:pt x="80583" y="145136"/>
                  </a:lnTo>
                  <a:lnTo>
                    <a:pt x="75298" y="146718"/>
                  </a:lnTo>
                  <a:lnTo>
                    <a:pt x="71767" y="151440"/>
                  </a:lnTo>
                  <a:lnTo>
                    <a:pt x="71767" y="162403"/>
                  </a:lnTo>
                  <a:lnTo>
                    <a:pt x="75306" y="167136"/>
                  </a:lnTo>
                  <a:lnTo>
                    <a:pt x="80594" y="168706"/>
                  </a:lnTo>
                  <a:lnTo>
                    <a:pt x="97794" y="176835"/>
                  </a:lnTo>
                  <a:lnTo>
                    <a:pt x="111263" y="189273"/>
                  </a:lnTo>
                  <a:lnTo>
                    <a:pt x="120068" y="204845"/>
                  </a:lnTo>
                  <a:lnTo>
                    <a:pt x="123264" y="222328"/>
                  </a:lnTo>
                  <a:lnTo>
                    <a:pt x="123284" y="303655"/>
                  </a:lnTo>
                  <a:lnTo>
                    <a:pt x="133755" y="303655"/>
                  </a:lnTo>
                  <a:lnTo>
                    <a:pt x="133755" y="222328"/>
                  </a:lnTo>
                  <a:lnTo>
                    <a:pt x="129743" y="200860"/>
                  </a:lnTo>
                  <a:lnTo>
                    <a:pt x="119012" y="182322"/>
                  </a:lnTo>
                  <a:lnTo>
                    <a:pt x="103105" y="167874"/>
                  </a:lnTo>
                  <a:lnTo>
                    <a:pt x="83578" y="15867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2" y="131520"/>
                  </a:lnTo>
                  <a:lnTo>
                    <a:pt x="133744" y="91515"/>
                  </a:lnTo>
                  <a:lnTo>
                    <a:pt x="133755" y="104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>
            <a:extLst>
              <a:ext uri="{FF2B5EF4-FFF2-40B4-BE49-F238E27FC236}">
                <a16:creationId xmlns:a16="http://schemas.microsoft.com/office/drawing/2014/main" id="{5F700F44-A184-127E-B698-E0B5DAC42C39}"/>
              </a:ext>
            </a:extLst>
          </p:cNvPr>
          <p:cNvSpPr txBox="1"/>
          <p:nvPr/>
        </p:nvSpPr>
        <p:spPr>
          <a:xfrm>
            <a:off x="16328373" y="9819444"/>
            <a:ext cx="2587625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00"/>
              </a:lnSpc>
            </a:pPr>
            <a:r>
              <a:rPr sz="2300" spc="110" dirty="0">
                <a:solidFill>
                  <a:srgbClr val="202B7D"/>
                </a:solidFill>
                <a:latin typeface="Trebuchet MS"/>
                <a:cs typeface="Trebuchet MS"/>
              </a:rPr>
              <a:t>+374</a:t>
            </a:r>
            <a:r>
              <a:rPr sz="2300" spc="-10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202B7D"/>
                </a:solidFill>
                <a:latin typeface="Trebuchet MS"/>
                <a:cs typeface="Trebuchet MS"/>
              </a:rPr>
              <a:t>(</a:t>
            </a:r>
            <a:r>
              <a:rPr lang="hy-AM" sz="2300" dirty="0">
                <a:solidFill>
                  <a:srgbClr val="202B7D"/>
                </a:solidFill>
                <a:latin typeface="Trebuchet MS"/>
                <a:cs typeface="Trebuchet MS"/>
              </a:rPr>
              <a:t>44</a:t>
            </a:r>
            <a:r>
              <a:rPr sz="2300" dirty="0">
                <a:solidFill>
                  <a:srgbClr val="202B7D"/>
                </a:solidFill>
                <a:latin typeface="Trebuchet MS"/>
                <a:cs typeface="Trebuchet MS"/>
              </a:rPr>
              <a:t>)</a:t>
            </a:r>
            <a:r>
              <a:rPr sz="2300" spc="-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lang="hy-AM" sz="2300" spc="120" dirty="0">
                <a:solidFill>
                  <a:srgbClr val="202B7D"/>
                </a:solidFill>
                <a:latin typeface="Trebuchet MS"/>
                <a:cs typeface="Trebuchet MS"/>
              </a:rPr>
              <a:t>55 55 08</a:t>
            </a:r>
            <a:endParaRPr sz="2300" dirty="0">
              <a:latin typeface="Trebuchet MS"/>
              <a:cs typeface="Trebuchet M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22C1142-F575-4462-5998-D69E4EEE19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74318" y="2069345"/>
            <a:ext cx="10219128" cy="64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658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7ECA50D0-12CF-3A27-02B9-788DB0FF56B3}"/>
              </a:ext>
            </a:extLst>
          </p:cNvPr>
          <p:cNvSpPr/>
          <p:nvPr/>
        </p:nvSpPr>
        <p:spPr>
          <a:xfrm>
            <a:off x="1308546" y="1138164"/>
            <a:ext cx="14137640" cy="9032240"/>
          </a:xfrm>
          <a:custGeom>
            <a:avLst/>
            <a:gdLst/>
            <a:ahLst/>
            <a:cxnLst/>
            <a:rect l="l" t="t" r="r" b="b"/>
            <a:pathLst>
              <a:path w="14137640" h="9032240">
                <a:moveTo>
                  <a:pt x="14137475" y="0"/>
                </a:moveTo>
                <a:lnTo>
                  <a:pt x="0" y="0"/>
                </a:lnTo>
                <a:lnTo>
                  <a:pt x="0" y="9032217"/>
                </a:lnTo>
                <a:lnTo>
                  <a:pt x="14137475" y="9032217"/>
                </a:lnTo>
                <a:lnTo>
                  <a:pt x="14137475" y="0"/>
                </a:lnTo>
                <a:close/>
              </a:path>
            </a:pathLst>
          </a:custGeom>
          <a:solidFill>
            <a:srgbClr val="202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0CF6A724-627E-22DD-A9C8-9E2EC96E08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67808" y="2060478"/>
            <a:ext cx="6946265" cy="1194656"/>
          </a:xfrm>
          <a:prstGeom prst="rect">
            <a:avLst/>
          </a:prstGeom>
        </p:spPr>
        <p:txBody>
          <a:bodyPr vert="horz" wrap="square" lIns="0" tIns="11630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hy-AM" sz="3500" dirty="0"/>
              <a:t>«ԱՄ ՔԸՆՍԹՐԱՔԹ» ՍՊԸ</a:t>
            </a:r>
            <a:br>
              <a:rPr lang="hy-AM" sz="3500" dirty="0"/>
            </a:br>
            <a:r>
              <a:rPr lang="en-US" sz="3500" dirty="0"/>
              <a:t>CRYSTAL BUILDING</a:t>
            </a:r>
            <a:endParaRPr sz="3500" spc="-1585" dirty="0"/>
          </a:p>
        </p:txBody>
      </p:sp>
      <p:grpSp>
        <p:nvGrpSpPr>
          <p:cNvPr id="5" name="object 4">
            <a:extLst>
              <a:ext uri="{FF2B5EF4-FFF2-40B4-BE49-F238E27FC236}">
                <a16:creationId xmlns:a16="http://schemas.microsoft.com/office/drawing/2014/main" id="{1E7977EE-6F9E-ADFC-7E97-0AF2781470F7}"/>
              </a:ext>
            </a:extLst>
          </p:cNvPr>
          <p:cNvGrpSpPr/>
          <p:nvPr/>
        </p:nvGrpSpPr>
        <p:grpSpPr>
          <a:xfrm>
            <a:off x="1070899" y="6447772"/>
            <a:ext cx="479425" cy="479425"/>
            <a:chOff x="1070899" y="6447772"/>
            <a:chExt cx="479425" cy="479425"/>
          </a:xfrm>
        </p:grpSpPr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B0E99ABE-004D-BF8C-E26E-D883E40AB2BD}"/>
                </a:ext>
              </a:extLst>
            </p:cNvPr>
            <p:cNvSpPr/>
            <p:nvPr/>
          </p:nvSpPr>
          <p:spPr>
            <a:xfrm>
              <a:off x="1070899" y="6447772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084" y="0"/>
                  </a:moveTo>
                  <a:lnTo>
                    <a:pt x="0" y="0"/>
                  </a:lnTo>
                  <a:lnTo>
                    <a:pt x="0" y="479095"/>
                  </a:lnTo>
                  <a:lnTo>
                    <a:pt x="479084" y="479095"/>
                  </a:lnTo>
                  <a:lnTo>
                    <a:pt x="479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6">
              <a:extLst>
                <a:ext uri="{FF2B5EF4-FFF2-40B4-BE49-F238E27FC236}">
                  <a16:creationId xmlns:a16="http://schemas.microsoft.com/office/drawing/2014/main" id="{26054CC4-3AC5-6F51-A0FA-F1DDCE83A7C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3867" y="6564135"/>
              <a:ext cx="91672" cy="91662"/>
            </a:xfrm>
            <a:prstGeom prst="rect">
              <a:avLst/>
            </a:prstGeom>
          </p:spPr>
        </p:pic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F99D2C01-FA36-75E4-D6BB-C99819D80687}"/>
                </a:ext>
              </a:extLst>
            </p:cNvPr>
            <p:cNvSpPr/>
            <p:nvPr/>
          </p:nvSpPr>
          <p:spPr>
            <a:xfrm>
              <a:off x="1201826" y="6530269"/>
              <a:ext cx="217804" cy="314325"/>
            </a:xfrm>
            <a:custGeom>
              <a:avLst/>
              <a:gdLst/>
              <a:ahLst/>
              <a:cxnLst/>
              <a:rect l="l" t="t" r="r" b="b"/>
              <a:pathLst>
                <a:path w="217805" h="314325">
                  <a:moveTo>
                    <a:pt x="217220" y="291503"/>
                  </a:moveTo>
                  <a:lnTo>
                    <a:pt x="208686" y="282714"/>
                  </a:lnTo>
                  <a:lnTo>
                    <a:pt x="202984" y="280962"/>
                  </a:lnTo>
                  <a:lnTo>
                    <a:pt x="202984" y="291503"/>
                  </a:lnTo>
                  <a:lnTo>
                    <a:pt x="190271" y="295605"/>
                  </a:lnTo>
                  <a:lnTo>
                    <a:pt x="170129" y="299542"/>
                  </a:lnTo>
                  <a:lnTo>
                    <a:pt x="142824" y="302488"/>
                  </a:lnTo>
                  <a:lnTo>
                    <a:pt x="108610" y="303657"/>
                  </a:lnTo>
                  <a:lnTo>
                    <a:pt x="74396" y="302488"/>
                  </a:lnTo>
                  <a:lnTo>
                    <a:pt x="47091" y="299542"/>
                  </a:lnTo>
                  <a:lnTo>
                    <a:pt x="26949" y="295605"/>
                  </a:lnTo>
                  <a:lnTo>
                    <a:pt x="14236" y="291503"/>
                  </a:lnTo>
                  <a:lnTo>
                    <a:pt x="26949" y="287413"/>
                  </a:lnTo>
                  <a:lnTo>
                    <a:pt x="47091" y="283489"/>
                  </a:lnTo>
                  <a:lnTo>
                    <a:pt x="74396" y="280530"/>
                  </a:lnTo>
                  <a:lnTo>
                    <a:pt x="102946" y="279577"/>
                  </a:lnTo>
                  <a:lnTo>
                    <a:pt x="108610" y="291515"/>
                  </a:lnTo>
                  <a:lnTo>
                    <a:pt x="114261" y="279577"/>
                  </a:lnTo>
                  <a:lnTo>
                    <a:pt x="142824" y="280530"/>
                  </a:lnTo>
                  <a:lnTo>
                    <a:pt x="170129" y="283489"/>
                  </a:lnTo>
                  <a:lnTo>
                    <a:pt x="190271" y="287413"/>
                  </a:lnTo>
                  <a:lnTo>
                    <a:pt x="202984" y="291503"/>
                  </a:lnTo>
                  <a:lnTo>
                    <a:pt x="202984" y="280962"/>
                  </a:lnTo>
                  <a:lnTo>
                    <a:pt x="197878" y="279374"/>
                  </a:lnTo>
                  <a:lnTo>
                    <a:pt x="185407" y="275526"/>
                  </a:lnTo>
                  <a:lnTo>
                    <a:pt x="150888" y="270675"/>
                  </a:lnTo>
                  <a:lnTo>
                    <a:pt x="119100" y="269341"/>
                  </a:lnTo>
                  <a:lnTo>
                    <a:pt x="190550" y="118300"/>
                  </a:lnTo>
                  <a:lnTo>
                    <a:pt x="191223" y="112242"/>
                  </a:lnTo>
                  <a:lnTo>
                    <a:pt x="195160" y="76250"/>
                  </a:lnTo>
                  <a:lnTo>
                    <a:pt x="184264" y="47637"/>
                  </a:lnTo>
                  <a:lnTo>
                    <a:pt x="180797" y="38544"/>
                  </a:lnTo>
                  <a:lnTo>
                    <a:pt x="151358" y="11150"/>
                  </a:lnTo>
                  <a:lnTo>
                    <a:pt x="140906" y="8293"/>
                  </a:lnTo>
                  <a:lnTo>
                    <a:pt x="140906" y="79946"/>
                  </a:lnTo>
                  <a:lnTo>
                    <a:pt x="138379" y="92519"/>
                  </a:lnTo>
                  <a:lnTo>
                    <a:pt x="131445" y="102781"/>
                  </a:lnTo>
                  <a:lnTo>
                    <a:pt x="121183" y="109702"/>
                  </a:lnTo>
                  <a:lnTo>
                    <a:pt x="108610" y="112242"/>
                  </a:lnTo>
                  <a:lnTo>
                    <a:pt x="96037" y="109702"/>
                  </a:lnTo>
                  <a:lnTo>
                    <a:pt x="85763" y="102781"/>
                  </a:lnTo>
                  <a:lnTo>
                    <a:pt x="78841" y="92519"/>
                  </a:lnTo>
                  <a:lnTo>
                    <a:pt x="76301" y="79946"/>
                  </a:lnTo>
                  <a:lnTo>
                    <a:pt x="78841" y="67373"/>
                  </a:lnTo>
                  <a:lnTo>
                    <a:pt x="85763" y="57099"/>
                  </a:lnTo>
                  <a:lnTo>
                    <a:pt x="96037" y="50177"/>
                  </a:lnTo>
                  <a:lnTo>
                    <a:pt x="108610" y="47637"/>
                  </a:lnTo>
                  <a:lnTo>
                    <a:pt x="121183" y="50177"/>
                  </a:lnTo>
                  <a:lnTo>
                    <a:pt x="131445" y="57099"/>
                  </a:lnTo>
                  <a:lnTo>
                    <a:pt x="138379" y="67373"/>
                  </a:lnTo>
                  <a:lnTo>
                    <a:pt x="140906" y="79946"/>
                  </a:lnTo>
                  <a:lnTo>
                    <a:pt x="140906" y="8293"/>
                  </a:lnTo>
                  <a:lnTo>
                    <a:pt x="110718" y="25"/>
                  </a:lnTo>
                  <a:lnTo>
                    <a:pt x="109308" y="0"/>
                  </a:lnTo>
                  <a:lnTo>
                    <a:pt x="106502" y="25"/>
                  </a:lnTo>
                  <a:lnTo>
                    <a:pt x="65862" y="11150"/>
                  </a:lnTo>
                  <a:lnTo>
                    <a:pt x="36410" y="38544"/>
                  </a:lnTo>
                  <a:lnTo>
                    <a:pt x="22059" y="76250"/>
                  </a:lnTo>
                  <a:lnTo>
                    <a:pt x="26670" y="118300"/>
                  </a:lnTo>
                  <a:lnTo>
                    <a:pt x="98107" y="269341"/>
                  </a:lnTo>
                  <a:lnTo>
                    <a:pt x="66332" y="270675"/>
                  </a:lnTo>
                  <a:lnTo>
                    <a:pt x="31800" y="275526"/>
                  </a:lnTo>
                  <a:lnTo>
                    <a:pt x="8534" y="282714"/>
                  </a:lnTo>
                  <a:lnTo>
                    <a:pt x="0" y="291503"/>
                  </a:lnTo>
                  <a:lnTo>
                    <a:pt x="8534" y="300316"/>
                  </a:lnTo>
                  <a:lnTo>
                    <a:pt x="31800" y="307505"/>
                  </a:lnTo>
                  <a:lnTo>
                    <a:pt x="66332" y="312343"/>
                  </a:lnTo>
                  <a:lnTo>
                    <a:pt x="108610" y="314121"/>
                  </a:lnTo>
                  <a:lnTo>
                    <a:pt x="150888" y="312343"/>
                  </a:lnTo>
                  <a:lnTo>
                    <a:pt x="185407" y="307505"/>
                  </a:lnTo>
                  <a:lnTo>
                    <a:pt x="197866" y="303657"/>
                  </a:lnTo>
                  <a:lnTo>
                    <a:pt x="208686" y="300316"/>
                  </a:lnTo>
                  <a:lnTo>
                    <a:pt x="217220" y="2915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8">
            <a:extLst>
              <a:ext uri="{FF2B5EF4-FFF2-40B4-BE49-F238E27FC236}">
                <a16:creationId xmlns:a16="http://schemas.microsoft.com/office/drawing/2014/main" id="{FA375E7A-48A9-3F6F-936F-24355CB0E361}"/>
              </a:ext>
            </a:extLst>
          </p:cNvPr>
          <p:cNvSpPr txBox="1"/>
          <p:nvPr/>
        </p:nvSpPr>
        <p:spPr>
          <a:xfrm>
            <a:off x="1972527" y="6328772"/>
            <a:ext cx="7244715" cy="27628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983739">
              <a:lnSpc>
                <a:spcPct val="134100"/>
              </a:lnSpc>
              <a:spcBef>
                <a:spcPts val="95"/>
              </a:spcBef>
            </a:pP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Հասցե՝</a:t>
            </a:r>
            <a:r>
              <a:rPr sz="205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hy-AM" sz="2050" spc="95" dirty="0">
                <a:solidFill>
                  <a:srgbClr val="FFFFFF"/>
                </a:solidFill>
                <a:latin typeface="Trebuchet MS"/>
                <a:cs typeface="Trebuchet MS"/>
              </a:rPr>
              <a:t>ք. Երևան, Մալաթիա-Սեբաստիա, Լենինգրադյան փողոց 23/15</a:t>
            </a:r>
            <a:endParaRPr sz="20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endParaRPr sz="205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50" dirty="0" err="1">
                <a:solidFill>
                  <a:srgbClr val="FFFFFF"/>
                </a:solidFill>
                <a:latin typeface="Trebuchet MS"/>
                <a:cs typeface="Trebuchet MS"/>
              </a:rPr>
              <a:t>Շին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թույլտվության</a:t>
            </a:r>
            <a:r>
              <a:rPr sz="205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ժամկետ`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hy-AM" sz="2050" spc="45" dirty="0">
                <a:solidFill>
                  <a:srgbClr val="FFFFFF"/>
                </a:solidFill>
                <a:latin typeface="Trebuchet MS"/>
                <a:cs typeface="Trebuchet MS"/>
              </a:rPr>
              <a:t>26</a:t>
            </a:r>
            <a:r>
              <a:rPr lang="en-US" sz="2050" spc="45" dirty="0">
                <a:solidFill>
                  <a:srgbClr val="FFFFFF"/>
                </a:solidFill>
                <a:latin typeface="Trebuchet MS"/>
                <a:cs typeface="Trebuchet MS"/>
              </a:rPr>
              <a:t>/</a:t>
            </a:r>
            <a:r>
              <a:rPr lang="hy-AM" sz="2050" spc="45" dirty="0">
                <a:solidFill>
                  <a:srgbClr val="FFFFFF"/>
                </a:solidFill>
                <a:latin typeface="Trebuchet MS"/>
                <a:cs typeface="Trebuchet MS"/>
              </a:rPr>
              <a:t>06</a:t>
            </a:r>
            <a:r>
              <a:rPr sz="2050" spc="45" dirty="0">
                <a:solidFill>
                  <a:srgbClr val="FFFFFF"/>
                </a:solidFill>
                <a:latin typeface="Trebuchet MS"/>
                <a:cs typeface="Trebuchet MS"/>
              </a:rPr>
              <a:t>/2024թ</a:t>
            </a:r>
            <a:endParaRPr sz="20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905"/>
              </a:spcBef>
            </a:pPr>
            <a:endParaRPr sz="20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Շին.</a:t>
            </a:r>
            <a:r>
              <a:rPr sz="19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85" dirty="0">
                <a:solidFill>
                  <a:srgbClr val="FFFFFF"/>
                </a:solidFill>
                <a:latin typeface="Trebuchet MS"/>
                <a:cs typeface="Trebuchet MS"/>
              </a:rPr>
              <a:t>աշխատանքների</a:t>
            </a:r>
            <a:r>
              <a:rPr sz="19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80" dirty="0">
                <a:solidFill>
                  <a:srgbClr val="FFFFFF"/>
                </a:solidFill>
                <a:latin typeface="Trebuchet MS"/>
                <a:cs typeface="Trebuchet MS"/>
              </a:rPr>
              <a:t>իրականացման</a:t>
            </a:r>
            <a:r>
              <a:rPr sz="19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ժամկետ՝</a:t>
            </a:r>
            <a:r>
              <a:rPr sz="19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31/10/2027թ</a:t>
            </a:r>
            <a:endParaRPr sz="1900" dirty="0">
              <a:latin typeface="Trebuchet MS"/>
              <a:cs typeface="Trebuchet MS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9EA2B61C-734F-A771-F76C-5061E9DBE0A6}"/>
              </a:ext>
            </a:extLst>
          </p:cNvPr>
          <p:cNvSpPr txBox="1"/>
          <p:nvPr/>
        </p:nvSpPr>
        <p:spPr>
          <a:xfrm>
            <a:off x="1191200" y="672619"/>
            <a:ext cx="194056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i="1" spc="285" dirty="0">
                <a:solidFill>
                  <a:srgbClr val="202B7D"/>
                </a:solidFill>
                <a:latin typeface="Trebuchet MS"/>
                <a:cs typeface="Trebuchet MS"/>
              </a:rPr>
              <a:t>fas</a:t>
            </a:r>
            <a:r>
              <a:rPr sz="1950" i="1" spc="-19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1950" i="1" spc="290" dirty="0">
                <a:solidFill>
                  <a:srgbClr val="202B7D"/>
                </a:solidFill>
                <a:latin typeface="Trebuchet MS"/>
                <a:cs typeface="Trebuchet MS"/>
              </a:rPr>
              <a:t>tbank.am </a:t>
            </a:r>
            <a:endParaRPr sz="1950">
              <a:latin typeface="Trebuchet MS"/>
              <a:cs typeface="Trebuchet MS"/>
            </a:endParaRPr>
          </a:p>
        </p:txBody>
      </p:sp>
      <p:grpSp>
        <p:nvGrpSpPr>
          <p:cNvPr id="11" name="object 11">
            <a:extLst>
              <a:ext uri="{FF2B5EF4-FFF2-40B4-BE49-F238E27FC236}">
                <a16:creationId xmlns:a16="http://schemas.microsoft.com/office/drawing/2014/main" id="{62161072-7D41-2757-FBEF-F3F8AFDC417A}"/>
              </a:ext>
            </a:extLst>
          </p:cNvPr>
          <p:cNvGrpSpPr/>
          <p:nvPr/>
        </p:nvGrpSpPr>
        <p:grpSpPr>
          <a:xfrm>
            <a:off x="1070899" y="7671253"/>
            <a:ext cx="479425" cy="479425"/>
            <a:chOff x="1070899" y="7671253"/>
            <a:chExt cx="479425" cy="479425"/>
          </a:xfrm>
        </p:grpSpPr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6EC46986-1BDC-CF80-88BD-C2323D2058B0}"/>
                </a:ext>
              </a:extLst>
            </p:cNvPr>
            <p:cNvSpPr/>
            <p:nvPr/>
          </p:nvSpPr>
          <p:spPr>
            <a:xfrm>
              <a:off x="1070899" y="7671253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084" y="0"/>
                  </a:moveTo>
                  <a:lnTo>
                    <a:pt x="0" y="0"/>
                  </a:lnTo>
                  <a:lnTo>
                    <a:pt x="0" y="479095"/>
                  </a:lnTo>
                  <a:lnTo>
                    <a:pt x="479084" y="479095"/>
                  </a:lnTo>
                  <a:lnTo>
                    <a:pt x="479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BA777385-23FB-2C62-E3AC-703822E453D3}"/>
                </a:ext>
              </a:extLst>
            </p:cNvPr>
            <p:cNvSpPr/>
            <p:nvPr/>
          </p:nvSpPr>
          <p:spPr>
            <a:xfrm>
              <a:off x="1243564" y="7753743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14744" y="131516"/>
                  </a:lnTo>
                  <a:lnTo>
                    <a:pt x="5017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4" y="182317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222328"/>
                  </a:lnTo>
                  <a:lnTo>
                    <a:pt x="129747" y="200855"/>
                  </a:lnTo>
                  <a:lnTo>
                    <a:pt x="119016" y="182317"/>
                  </a:lnTo>
                  <a:lnTo>
                    <a:pt x="103106" y="167869"/>
                  </a:lnTo>
                  <a:lnTo>
                    <a:pt x="83578" y="15866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6" y="131516"/>
                  </a:lnTo>
                  <a:lnTo>
                    <a:pt x="133744" y="91515"/>
                  </a:lnTo>
                  <a:lnTo>
                    <a:pt x="133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CE360577-26A8-9F50-6BB8-3C265BF6CE9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8087" y="7832536"/>
              <a:ext cx="129221" cy="87159"/>
            </a:xfrm>
            <a:prstGeom prst="rect">
              <a:avLst/>
            </a:prstGeom>
          </p:spPr>
        </p:pic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B8F8D773-99D9-A947-80B5-3915C012B937}"/>
                </a:ext>
              </a:extLst>
            </p:cNvPr>
            <p:cNvSpPr/>
            <p:nvPr/>
          </p:nvSpPr>
          <p:spPr>
            <a:xfrm>
              <a:off x="1243564" y="7753743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4016" y="112983"/>
                  </a:lnTo>
                  <a:lnTo>
                    <a:pt x="14745" y="131520"/>
                  </a:lnTo>
                  <a:lnTo>
                    <a:pt x="30654" y="145968"/>
                  </a:lnTo>
                  <a:lnTo>
                    <a:pt x="5018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5" y="182322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303655"/>
                  </a:lnTo>
                  <a:lnTo>
                    <a:pt x="10470" y="303655"/>
                  </a:lnTo>
                  <a:lnTo>
                    <a:pt x="10501" y="222328"/>
                  </a:lnTo>
                  <a:lnTo>
                    <a:pt x="35965" y="176831"/>
                  </a:lnTo>
                  <a:lnTo>
                    <a:pt x="58438" y="167136"/>
                  </a:lnTo>
                  <a:lnTo>
                    <a:pt x="61987" y="162403"/>
                  </a:lnTo>
                  <a:lnTo>
                    <a:pt x="61987" y="151450"/>
                  </a:lnTo>
                  <a:lnTo>
                    <a:pt x="58448" y="146707"/>
                  </a:lnTo>
                  <a:lnTo>
                    <a:pt x="53171" y="145136"/>
                  </a:lnTo>
                  <a:lnTo>
                    <a:pt x="35965" y="137008"/>
                  </a:lnTo>
                  <a:lnTo>
                    <a:pt x="22494" y="124570"/>
                  </a:lnTo>
                  <a:lnTo>
                    <a:pt x="13691" y="108998"/>
                  </a:lnTo>
                  <a:lnTo>
                    <a:pt x="10501" y="91515"/>
                  </a:lnTo>
                  <a:lnTo>
                    <a:pt x="10470" y="10470"/>
                  </a:lnTo>
                  <a:lnTo>
                    <a:pt x="133755" y="10470"/>
                  </a:lnTo>
                  <a:lnTo>
                    <a:pt x="133755" y="0"/>
                  </a:lnTo>
                  <a:close/>
                </a:path>
                <a:path w="133984" h="314325">
                  <a:moveTo>
                    <a:pt x="133755" y="10470"/>
                  </a:moveTo>
                  <a:lnTo>
                    <a:pt x="123284" y="10470"/>
                  </a:lnTo>
                  <a:lnTo>
                    <a:pt x="123264" y="91515"/>
                  </a:lnTo>
                  <a:lnTo>
                    <a:pt x="120068" y="108998"/>
                  </a:lnTo>
                  <a:lnTo>
                    <a:pt x="111261" y="124570"/>
                  </a:lnTo>
                  <a:lnTo>
                    <a:pt x="97785" y="137008"/>
                  </a:lnTo>
                  <a:lnTo>
                    <a:pt x="80573" y="145136"/>
                  </a:lnTo>
                  <a:lnTo>
                    <a:pt x="75306" y="146707"/>
                  </a:lnTo>
                  <a:lnTo>
                    <a:pt x="71767" y="151450"/>
                  </a:lnTo>
                  <a:lnTo>
                    <a:pt x="71777" y="162403"/>
                  </a:lnTo>
                  <a:lnTo>
                    <a:pt x="75317" y="167136"/>
                  </a:lnTo>
                  <a:lnTo>
                    <a:pt x="80583" y="168706"/>
                  </a:lnTo>
                  <a:lnTo>
                    <a:pt x="97789" y="176831"/>
                  </a:lnTo>
                  <a:lnTo>
                    <a:pt x="111262" y="189269"/>
                  </a:lnTo>
                  <a:lnTo>
                    <a:pt x="120068" y="204844"/>
                  </a:lnTo>
                  <a:lnTo>
                    <a:pt x="123264" y="222328"/>
                  </a:lnTo>
                  <a:lnTo>
                    <a:pt x="123284" y="303655"/>
                  </a:lnTo>
                  <a:lnTo>
                    <a:pt x="133755" y="303655"/>
                  </a:lnTo>
                  <a:lnTo>
                    <a:pt x="133755" y="222328"/>
                  </a:lnTo>
                  <a:lnTo>
                    <a:pt x="129743" y="200860"/>
                  </a:lnTo>
                  <a:lnTo>
                    <a:pt x="119012" y="182322"/>
                  </a:lnTo>
                  <a:lnTo>
                    <a:pt x="103105" y="167874"/>
                  </a:lnTo>
                  <a:lnTo>
                    <a:pt x="83578" y="15867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2" y="131520"/>
                  </a:lnTo>
                  <a:lnTo>
                    <a:pt x="133744" y="91515"/>
                  </a:lnTo>
                  <a:lnTo>
                    <a:pt x="133755" y="104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B3516565-D8D1-0372-0446-473C73A252A4}"/>
                </a:ext>
              </a:extLst>
            </p:cNvPr>
            <p:cNvSpPr/>
            <p:nvPr/>
          </p:nvSpPr>
          <p:spPr>
            <a:xfrm>
              <a:off x="1308506" y="7931511"/>
              <a:ext cx="7620" cy="19050"/>
            </a:xfrm>
            <a:custGeom>
              <a:avLst/>
              <a:gdLst/>
              <a:ahLst/>
              <a:cxnLst/>
              <a:rect l="l" t="t" r="r" b="b"/>
              <a:pathLst>
                <a:path w="7619" h="19050">
                  <a:moveTo>
                    <a:pt x="4406" y="15189"/>
                  </a:moveTo>
                  <a:lnTo>
                    <a:pt x="3429" y="14185"/>
                  </a:lnTo>
                  <a:lnTo>
                    <a:pt x="990" y="14185"/>
                  </a:lnTo>
                  <a:lnTo>
                    <a:pt x="0" y="15189"/>
                  </a:lnTo>
                  <a:lnTo>
                    <a:pt x="0" y="17614"/>
                  </a:lnTo>
                  <a:lnTo>
                    <a:pt x="990" y="18605"/>
                  </a:lnTo>
                  <a:lnTo>
                    <a:pt x="3429" y="18605"/>
                  </a:lnTo>
                  <a:lnTo>
                    <a:pt x="4406" y="17614"/>
                  </a:lnTo>
                  <a:lnTo>
                    <a:pt x="4406" y="16395"/>
                  </a:lnTo>
                  <a:lnTo>
                    <a:pt x="4406" y="15189"/>
                  </a:lnTo>
                  <a:close/>
                </a:path>
                <a:path w="7619" h="19050">
                  <a:moveTo>
                    <a:pt x="7416" y="990"/>
                  </a:moveTo>
                  <a:lnTo>
                    <a:pt x="6426" y="0"/>
                  </a:lnTo>
                  <a:lnTo>
                    <a:pt x="3987" y="0"/>
                  </a:lnTo>
                  <a:lnTo>
                    <a:pt x="3009" y="990"/>
                  </a:lnTo>
                  <a:lnTo>
                    <a:pt x="3009" y="3429"/>
                  </a:lnTo>
                  <a:lnTo>
                    <a:pt x="3987" y="4419"/>
                  </a:lnTo>
                  <a:lnTo>
                    <a:pt x="6426" y="4419"/>
                  </a:lnTo>
                  <a:lnTo>
                    <a:pt x="7416" y="3429"/>
                  </a:lnTo>
                  <a:lnTo>
                    <a:pt x="7416" y="2209"/>
                  </a:lnTo>
                  <a:lnTo>
                    <a:pt x="7416" y="990"/>
                  </a:lnTo>
                  <a:close/>
                </a:path>
              </a:pathLst>
            </a:custGeom>
            <a:solidFill>
              <a:srgbClr val="202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>
            <a:extLst>
              <a:ext uri="{FF2B5EF4-FFF2-40B4-BE49-F238E27FC236}">
                <a16:creationId xmlns:a16="http://schemas.microsoft.com/office/drawing/2014/main" id="{75A7D387-47B1-69FC-4499-C7006D0D120F}"/>
              </a:ext>
            </a:extLst>
          </p:cNvPr>
          <p:cNvGrpSpPr/>
          <p:nvPr/>
        </p:nvGrpSpPr>
        <p:grpSpPr>
          <a:xfrm>
            <a:off x="1070899" y="8472716"/>
            <a:ext cx="479425" cy="479425"/>
            <a:chOff x="1070899" y="8472716"/>
            <a:chExt cx="479425" cy="479425"/>
          </a:xfrm>
        </p:grpSpPr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7A482D1A-9A90-E98D-54E9-78D749E18AA8}"/>
                </a:ext>
              </a:extLst>
            </p:cNvPr>
            <p:cNvSpPr/>
            <p:nvPr/>
          </p:nvSpPr>
          <p:spPr>
            <a:xfrm>
              <a:off x="1070899" y="8472716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084" y="0"/>
                  </a:moveTo>
                  <a:lnTo>
                    <a:pt x="0" y="0"/>
                  </a:lnTo>
                  <a:lnTo>
                    <a:pt x="0" y="479095"/>
                  </a:lnTo>
                  <a:lnTo>
                    <a:pt x="479084" y="479095"/>
                  </a:lnTo>
                  <a:lnTo>
                    <a:pt x="479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0FDE80F6-4E43-D649-7205-BA46911082EF}"/>
                </a:ext>
              </a:extLst>
            </p:cNvPr>
            <p:cNvSpPr/>
            <p:nvPr/>
          </p:nvSpPr>
          <p:spPr>
            <a:xfrm>
              <a:off x="1243564" y="8555195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14744" y="131516"/>
                  </a:lnTo>
                  <a:lnTo>
                    <a:pt x="5017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4" y="182317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222328"/>
                  </a:lnTo>
                  <a:lnTo>
                    <a:pt x="129747" y="200855"/>
                  </a:lnTo>
                  <a:lnTo>
                    <a:pt x="119016" y="182317"/>
                  </a:lnTo>
                  <a:lnTo>
                    <a:pt x="103106" y="167869"/>
                  </a:lnTo>
                  <a:lnTo>
                    <a:pt x="83578" y="15866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6" y="131516"/>
                  </a:lnTo>
                  <a:lnTo>
                    <a:pt x="133744" y="91515"/>
                  </a:lnTo>
                  <a:lnTo>
                    <a:pt x="133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>
              <a:extLst>
                <a:ext uri="{FF2B5EF4-FFF2-40B4-BE49-F238E27FC236}">
                  <a16:creationId xmlns:a16="http://schemas.microsoft.com/office/drawing/2014/main" id="{A32B2A9C-550F-8770-3A13-F3DFFB2206A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3564" y="8800098"/>
              <a:ext cx="133765" cy="69223"/>
            </a:xfrm>
            <a:prstGeom prst="rect">
              <a:avLst/>
            </a:prstGeom>
          </p:spPr>
        </p:pic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D708F09A-B593-22D2-9236-752BB779BBAB}"/>
                </a:ext>
              </a:extLst>
            </p:cNvPr>
            <p:cNvSpPr/>
            <p:nvPr/>
          </p:nvSpPr>
          <p:spPr>
            <a:xfrm>
              <a:off x="1243564" y="8555195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4016" y="112983"/>
                  </a:lnTo>
                  <a:lnTo>
                    <a:pt x="14745" y="131520"/>
                  </a:lnTo>
                  <a:lnTo>
                    <a:pt x="30654" y="145968"/>
                  </a:lnTo>
                  <a:lnTo>
                    <a:pt x="5018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5" y="182322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303655"/>
                  </a:lnTo>
                  <a:lnTo>
                    <a:pt x="10470" y="303655"/>
                  </a:lnTo>
                  <a:lnTo>
                    <a:pt x="10501" y="222328"/>
                  </a:lnTo>
                  <a:lnTo>
                    <a:pt x="35969" y="176835"/>
                  </a:lnTo>
                  <a:lnTo>
                    <a:pt x="58448" y="167125"/>
                  </a:lnTo>
                  <a:lnTo>
                    <a:pt x="61979" y="162403"/>
                  </a:lnTo>
                  <a:lnTo>
                    <a:pt x="61979" y="151440"/>
                  </a:lnTo>
                  <a:lnTo>
                    <a:pt x="58448" y="146718"/>
                  </a:lnTo>
                  <a:lnTo>
                    <a:pt x="53171" y="145136"/>
                  </a:lnTo>
                  <a:lnTo>
                    <a:pt x="35965" y="137008"/>
                  </a:lnTo>
                  <a:lnTo>
                    <a:pt x="22494" y="124570"/>
                  </a:lnTo>
                  <a:lnTo>
                    <a:pt x="13691" y="108998"/>
                  </a:lnTo>
                  <a:lnTo>
                    <a:pt x="10501" y="91515"/>
                  </a:lnTo>
                  <a:lnTo>
                    <a:pt x="10470" y="10470"/>
                  </a:lnTo>
                  <a:lnTo>
                    <a:pt x="133755" y="10470"/>
                  </a:lnTo>
                  <a:lnTo>
                    <a:pt x="133755" y="0"/>
                  </a:lnTo>
                  <a:close/>
                </a:path>
                <a:path w="133984" h="314325">
                  <a:moveTo>
                    <a:pt x="133755" y="10470"/>
                  </a:moveTo>
                  <a:lnTo>
                    <a:pt x="123284" y="10470"/>
                  </a:lnTo>
                  <a:lnTo>
                    <a:pt x="123264" y="91515"/>
                  </a:lnTo>
                  <a:lnTo>
                    <a:pt x="120068" y="108998"/>
                  </a:lnTo>
                  <a:lnTo>
                    <a:pt x="111262" y="124570"/>
                  </a:lnTo>
                  <a:lnTo>
                    <a:pt x="97789" y="137008"/>
                  </a:lnTo>
                  <a:lnTo>
                    <a:pt x="80583" y="145136"/>
                  </a:lnTo>
                  <a:lnTo>
                    <a:pt x="75298" y="146718"/>
                  </a:lnTo>
                  <a:lnTo>
                    <a:pt x="71767" y="151440"/>
                  </a:lnTo>
                  <a:lnTo>
                    <a:pt x="71767" y="162403"/>
                  </a:lnTo>
                  <a:lnTo>
                    <a:pt x="75306" y="167136"/>
                  </a:lnTo>
                  <a:lnTo>
                    <a:pt x="80594" y="168706"/>
                  </a:lnTo>
                  <a:lnTo>
                    <a:pt x="97794" y="176835"/>
                  </a:lnTo>
                  <a:lnTo>
                    <a:pt x="111263" y="189273"/>
                  </a:lnTo>
                  <a:lnTo>
                    <a:pt x="120068" y="204845"/>
                  </a:lnTo>
                  <a:lnTo>
                    <a:pt x="123264" y="222328"/>
                  </a:lnTo>
                  <a:lnTo>
                    <a:pt x="123284" y="303655"/>
                  </a:lnTo>
                  <a:lnTo>
                    <a:pt x="133755" y="303655"/>
                  </a:lnTo>
                  <a:lnTo>
                    <a:pt x="133755" y="222328"/>
                  </a:lnTo>
                  <a:lnTo>
                    <a:pt x="129743" y="200860"/>
                  </a:lnTo>
                  <a:lnTo>
                    <a:pt x="119012" y="182322"/>
                  </a:lnTo>
                  <a:lnTo>
                    <a:pt x="103105" y="167874"/>
                  </a:lnTo>
                  <a:lnTo>
                    <a:pt x="83578" y="15867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2" y="131520"/>
                  </a:lnTo>
                  <a:lnTo>
                    <a:pt x="133744" y="91515"/>
                  </a:lnTo>
                  <a:lnTo>
                    <a:pt x="133755" y="104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>
            <a:extLst>
              <a:ext uri="{FF2B5EF4-FFF2-40B4-BE49-F238E27FC236}">
                <a16:creationId xmlns:a16="http://schemas.microsoft.com/office/drawing/2014/main" id="{5F700F44-A184-127E-B698-E0B5DAC42C39}"/>
              </a:ext>
            </a:extLst>
          </p:cNvPr>
          <p:cNvSpPr txBox="1"/>
          <p:nvPr/>
        </p:nvSpPr>
        <p:spPr>
          <a:xfrm>
            <a:off x="16328373" y="9819444"/>
            <a:ext cx="2587625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00"/>
              </a:lnSpc>
            </a:pPr>
            <a:r>
              <a:rPr sz="2300" spc="110" dirty="0">
                <a:solidFill>
                  <a:srgbClr val="202B7D"/>
                </a:solidFill>
                <a:latin typeface="Trebuchet MS"/>
                <a:cs typeface="Trebuchet MS"/>
              </a:rPr>
              <a:t>+374</a:t>
            </a:r>
            <a:r>
              <a:rPr sz="2300" spc="-10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202B7D"/>
                </a:solidFill>
                <a:latin typeface="Trebuchet MS"/>
                <a:cs typeface="Trebuchet MS"/>
              </a:rPr>
              <a:t>(</a:t>
            </a:r>
            <a:r>
              <a:rPr lang="hy-AM" sz="2300" dirty="0">
                <a:solidFill>
                  <a:srgbClr val="202B7D"/>
                </a:solidFill>
                <a:latin typeface="Trebuchet MS"/>
                <a:cs typeface="Trebuchet MS"/>
              </a:rPr>
              <a:t>55</a:t>
            </a:r>
            <a:r>
              <a:rPr sz="2300" dirty="0">
                <a:solidFill>
                  <a:srgbClr val="202B7D"/>
                </a:solidFill>
                <a:latin typeface="Trebuchet MS"/>
                <a:cs typeface="Trebuchet MS"/>
              </a:rPr>
              <a:t>)</a:t>
            </a:r>
            <a:r>
              <a:rPr sz="2300" spc="-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lang="hy-AM" sz="2300" spc="120" dirty="0">
                <a:solidFill>
                  <a:srgbClr val="202B7D"/>
                </a:solidFill>
                <a:latin typeface="Trebuchet MS"/>
                <a:cs typeface="Trebuchet MS"/>
              </a:rPr>
              <a:t>20 07 07</a:t>
            </a:r>
            <a:endParaRPr sz="2300" dirty="0">
              <a:latin typeface="Trebuchet MS"/>
              <a:cs typeface="Trebuchet M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0C6126D-B54E-0538-5CC6-8AE54FB2AC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8877" y="2182081"/>
            <a:ext cx="9101356" cy="668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647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7ECA50D0-12CF-3A27-02B9-788DB0FF56B3}"/>
              </a:ext>
            </a:extLst>
          </p:cNvPr>
          <p:cNvSpPr/>
          <p:nvPr/>
        </p:nvSpPr>
        <p:spPr>
          <a:xfrm>
            <a:off x="1308546" y="1138164"/>
            <a:ext cx="14137640" cy="9032240"/>
          </a:xfrm>
          <a:custGeom>
            <a:avLst/>
            <a:gdLst/>
            <a:ahLst/>
            <a:cxnLst/>
            <a:rect l="l" t="t" r="r" b="b"/>
            <a:pathLst>
              <a:path w="14137640" h="9032240">
                <a:moveTo>
                  <a:pt x="14137475" y="0"/>
                </a:moveTo>
                <a:lnTo>
                  <a:pt x="0" y="0"/>
                </a:lnTo>
                <a:lnTo>
                  <a:pt x="0" y="9032217"/>
                </a:lnTo>
                <a:lnTo>
                  <a:pt x="14137475" y="9032217"/>
                </a:lnTo>
                <a:lnTo>
                  <a:pt x="14137475" y="0"/>
                </a:lnTo>
                <a:close/>
              </a:path>
            </a:pathLst>
          </a:custGeom>
          <a:solidFill>
            <a:srgbClr val="202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0CF6A724-627E-22DD-A9C8-9E2EC96E08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67808" y="2060478"/>
            <a:ext cx="6946265" cy="1194656"/>
          </a:xfrm>
          <a:prstGeom prst="rect">
            <a:avLst/>
          </a:prstGeom>
        </p:spPr>
        <p:txBody>
          <a:bodyPr vert="horz" wrap="square" lIns="0" tIns="11630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hy-AM" sz="3500" dirty="0"/>
              <a:t>«ՆԱԶԱՐՅԱՆ ԳՐՈՒՊ» ՍՊԸ</a:t>
            </a:r>
            <a:br>
              <a:rPr lang="hy-AM" sz="3500" dirty="0"/>
            </a:br>
            <a:r>
              <a:rPr lang="hy-AM" sz="3500" dirty="0"/>
              <a:t>ԱՎԱՆ ԱՎԵՆՅՈՒ </a:t>
            </a:r>
            <a:endParaRPr sz="3500" spc="-1585" dirty="0"/>
          </a:p>
        </p:txBody>
      </p:sp>
      <p:grpSp>
        <p:nvGrpSpPr>
          <p:cNvPr id="5" name="object 4">
            <a:extLst>
              <a:ext uri="{FF2B5EF4-FFF2-40B4-BE49-F238E27FC236}">
                <a16:creationId xmlns:a16="http://schemas.microsoft.com/office/drawing/2014/main" id="{1E7977EE-6F9E-ADFC-7E97-0AF2781470F7}"/>
              </a:ext>
            </a:extLst>
          </p:cNvPr>
          <p:cNvGrpSpPr/>
          <p:nvPr/>
        </p:nvGrpSpPr>
        <p:grpSpPr>
          <a:xfrm>
            <a:off x="1070899" y="6447772"/>
            <a:ext cx="479425" cy="479425"/>
            <a:chOff x="1070899" y="6447772"/>
            <a:chExt cx="479425" cy="479425"/>
          </a:xfrm>
        </p:grpSpPr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B0E99ABE-004D-BF8C-E26E-D883E40AB2BD}"/>
                </a:ext>
              </a:extLst>
            </p:cNvPr>
            <p:cNvSpPr/>
            <p:nvPr/>
          </p:nvSpPr>
          <p:spPr>
            <a:xfrm>
              <a:off x="1070899" y="6447772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084" y="0"/>
                  </a:moveTo>
                  <a:lnTo>
                    <a:pt x="0" y="0"/>
                  </a:lnTo>
                  <a:lnTo>
                    <a:pt x="0" y="479095"/>
                  </a:lnTo>
                  <a:lnTo>
                    <a:pt x="479084" y="479095"/>
                  </a:lnTo>
                  <a:lnTo>
                    <a:pt x="479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6">
              <a:extLst>
                <a:ext uri="{FF2B5EF4-FFF2-40B4-BE49-F238E27FC236}">
                  <a16:creationId xmlns:a16="http://schemas.microsoft.com/office/drawing/2014/main" id="{26054CC4-3AC5-6F51-A0FA-F1DDCE83A7CF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3867" y="6564135"/>
              <a:ext cx="91672" cy="91662"/>
            </a:xfrm>
            <a:prstGeom prst="rect">
              <a:avLst/>
            </a:prstGeom>
          </p:spPr>
        </p:pic>
        <p:sp>
          <p:nvSpPr>
            <p:cNvPr id="8" name="object 7">
              <a:extLst>
                <a:ext uri="{FF2B5EF4-FFF2-40B4-BE49-F238E27FC236}">
                  <a16:creationId xmlns:a16="http://schemas.microsoft.com/office/drawing/2014/main" id="{F99D2C01-FA36-75E4-D6BB-C99819D80687}"/>
                </a:ext>
              </a:extLst>
            </p:cNvPr>
            <p:cNvSpPr/>
            <p:nvPr/>
          </p:nvSpPr>
          <p:spPr>
            <a:xfrm>
              <a:off x="1201826" y="6530269"/>
              <a:ext cx="217804" cy="314325"/>
            </a:xfrm>
            <a:custGeom>
              <a:avLst/>
              <a:gdLst/>
              <a:ahLst/>
              <a:cxnLst/>
              <a:rect l="l" t="t" r="r" b="b"/>
              <a:pathLst>
                <a:path w="217805" h="314325">
                  <a:moveTo>
                    <a:pt x="217220" y="291503"/>
                  </a:moveTo>
                  <a:lnTo>
                    <a:pt x="208686" y="282714"/>
                  </a:lnTo>
                  <a:lnTo>
                    <a:pt x="202984" y="280962"/>
                  </a:lnTo>
                  <a:lnTo>
                    <a:pt x="202984" y="291503"/>
                  </a:lnTo>
                  <a:lnTo>
                    <a:pt x="190271" y="295605"/>
                  </a:lnTo>
                  <a:lnTo>
                    <a:pt x="170129" y="299542"/>
                  </a:lnTo>
                  <a:lnTo>
                    <a:pt x="142824" y="302488"/>
                  </a:lnTo>
                  <a:lnTo>
                    <a:pt x="108610" y="303657"/>
                  </a:lnTo>
                  <a:lnTo>
                    <a:pt x="74396" y="302488"/>
                  </a:lnTo>
                  <a:lnTo>
                    <a:pt x="47091" y="299542"/>
                  </a:lnTo>
                  <a:lnTo>
                    <a:pt x="26949" y="295605"/>
                  </a:lnTo>
                  <a:lnTo>
                    <a:pt x="14236" y="291503"/>
                  </a:lnTo>
                  <a:lnTo>
                    <a:pt x="26949" y="287413"/>
                  </a:lnTo>
                  <a:lnTo>
                    <a:pt x="47091" y="283489"/>
                  </a:lnTo>
                  <a:lnTo>
                    <a:pt x="74396" y="280530"/>
                  </a:lnTo>
                  <a:lnTo>
                    <a:pt x="102946" y="279577"/>
                  </a:lnTo>
                  <a:lnTo>
                    <a:pt x="108610" y="291515"/>
                  </a:lnTo>
                  <a:lnTo>
                    <a:pt x="114261" y="279577"/>
                  </a:lnTo>
                  <a:lnTo>
                    <a:pt x="142824" y="280530"/>
                  </a:lnTo>
                  <a:lnTo>
                    <a:pt x="170129" y="283489"/>
                  </a:lnTo>
                  <a:lnTo>
                    <a:pt x="190271" y="287413"/>
                  </a:lnTo>
                  <a:lnTo>
                    <a:pt x="202984" y="291503"/>
                  </a:lnTo>
                  <a:lnTo>
                    <a:pt x="202984" y="280962"/>
                  </a:lnTo>
                  <a:lnTo>
                    <a:pt x="197878" y="279374"/>
                  </a:lnTo>
                  <a:lnTo>
                    <a:pt x="185407" y="275526"/>
                  </a:lnTo>
                  <a:lnTo>
                    <a:pt x="150888" y="270675"/>
                  </a:lnTo>
                  <a:lnTo>
                    <a:pt x="119100" y="269341"/>
                  </a:lnTo>
                  <a:lnTo>
                    <a:pt x="190550" y="118300"/>
                  </a:lnTo>
                  <a:lnTo>
                    <a:pt x="191223" y="112242"/>
                  </a:lnTo>
                  <a:lnTo>
                    <a:pt x="195160" y="76250"/>
                  </a:lnTo>
                  <a:lnTo>
                    <a:pt x="184264" y="47637"/>
                  </a:lnTo>
                  <a:lnTo>
                    <a:pt x="180797" y="38544"/>
                  </a:lnTo>
                  <a:lnTo>
                    <a:pt x="151358" y="11150"/>
                  </a:lnTo>
                  <a:lnTo>
                    <a:pt x="140906" y="8293"/>
                  </a:lnTo>
                  <a:lnTo>
                    <a:pt x="140906" y="79946"/>
                  </a:lnTo>
                  <a:lnTo>
                    <a:pt x="138379" y="92519"/>
                  </a:lnTo>
                  <a:lnTo>
                    <a:pt x="131445" y="102781"/>
                  </a:lnTo>
                  <a:lnTo>
                    <a:pt x="121183" y="109702"/>
                  </a:lnTo>
                  <a:lnTo>
                    <a:pt x="108610" y="112242"/>
                  </a:lnTo>
                  <a:lnTo>
                    <a:pt x="96037" y="109702"/>
                  </a:lnTo>
                  <a:lnTo>
                    <a:pt x="85763" y="102781"/>
                  </a:lnTo>
                  <a:lnTo>
                    <a:pt x="78841" y="92519"/>
                  </a:lnTo>
                  <a:lnTo>
                    <a:pt x="76301" y="79946"/>
                  </a:lnTo>
                  <a:lnTo>
                    <a:pt x="78841" y="67373"/>
                  </a:lnTo>
                  <a:lnTo>
                    <a:pt x="85763" y="57099"/>
                  </a:lnTo>
                  <a:lnTo>
                    <a:pt x="96037" y="50177"/>
                  </a:lnTo>
                  <a:lnTo>
                    <a:pt x="108610" y="47637"/>
                  </a:lnTo>
                  <a:lnTo>
                    <a:pt x="121183" y="50177"/>
                  </a:lnTo>
                  <a:lnTo>
                    <a:pt x="131445" y="57099"/>
                  </a:lnTo>
                  <a:lnTo>
                    <a:pt x="138379" y="67373"/>
                  </a:lnTo>
                  <a:lnTo>
                    <a:pt x="140906" y="79946"/>
                  </a:lnTo>
                  <a:lnTo>
                    <a:pt x="140906" y="8293"/>
                  </a:lnTo>
                  <a:lnTo>
                    <a:pt x="110718" y="25"/>
                  </a:lnTo>
                  <a:lnTo>
                    <a:pt x="109308" y="0"/>
                  </a:lnTo>
                  <a:lnTo>
                    <a:pt x="106502" y="25"/>
                  </a:lnTo>
                  <a:lnTo>
                    <a:pt x="65862" y="11150"/>
                  </a:lnTo>
                  <a:lnTo>
                    <a:pt x="36410" y="38544"/>
                  </a:lnTo>
                  <a:lnTo>
                    <a:pt x="22059" y="76250"/>
                  </a:lnTo>
                  <a:lnTo>
                    <a:pt x="26670" y="118300"/>
                  </a:lnTo>
                  <a:lnTo>
                    <a:pt x="98107" y="269341"/>
                  </a:lnTo>
                  <a:lnTo>
                    <a:pt x="66332" y="270675"/>
                  </a:lnTo>
                  <a:lnTo>
                    <a:pt x="31800" y="275526"/>
                  </a:lnTo>
                  <a:lnTo>
                    <a:pt x="8534" y="282714"/>
                  </a:lnTo>
                  <a:lnTo>
                    <a:pt x="0" y="291503"/>
                  </a:lnTo>
                  <a:lnTo>
                    <a:pt x="8534" y="300316"/>
                  </a:lnTo>
                  <a:lnTo>
                    <a:pt x="31800" y="307505"/>
                  </a:lnTo>
                  <a:lnTo>
                    <a:pt x="66332" y="312343"/>
                  </a:lnTo>
                  <a:lnTo>
                    <a:pt x="108610" y="314121"/>
                  </a:lnTo>
                  <a:lnTo>
                    <a:pt x="150888" y="312343"/>
                  </a:lnTo>
                  <a:lnTo>
                    <a:pt x="185407" y="307505"/>
                  </a:lnTo>
                  <a:lnTo>
                    <a:pt x="197866" y="303657"/>
                  </a:lnTo>
                  <a:lnTo>
                    <a:pt x="208686" y="300316"/>
                  </a:lnTo>
                  <a:lnTo>
                    <a:pt x="217220" y="2915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8">
            <a:extLst>
              <a:ext uri="{FF2B5EF4-FFF2-40B4-BE49-F238E27FC236}">
                <a16:creationId xmlns:a16="http://schemas.microsoft.com/office/drawing/2014/main" id="{FA375E7A-48A9-3F6F-936F-24355CB0E361}"/>
              </a:ext>
            </a:extLst>
          </p:cNvPr>
          <p:cNvSpPr txBox="1"/>
          <p:nvPr/>
        </p:nvSpPr>
        <p:spPr>
          <a:xfrm>
            <a:off x="1972527" y="6328772"/>
            <a:ext cx="7244715" cy="276287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983739">
              <a:lnSpc>
                <a:spcPct val="134100"/>
              </a:lnSpc>
              <a:spcBef>
                <a:spcPts val="95"/>
              </a:spcBef>
            </a:pP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Հասցե՝</a:t>
            </a:r>
            <a:r>
              <a:rPr sz="2050" spc="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hy-AM" sz="2050" spc="95" dirty="0">
                <a:solidFill>
                  <a:srgbClr val="FFFFFF"/>
                </a:solidFill>
                <a:latin typeface="Trebuchet MS"/>
                <a:cs typeface="Trebuchet MS"/>
              </a:rPr>
              <a:t>մ. Կոտայք, գ. Առինջ, Պ. Սևակի թաղամաս, 20-րդ փողոց 2-րդ փակուղի 16</a:t>
            </a:r>
            <a:endParaRPr sz="20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endParaRPr sz="2050" dirty="0">
              <a:solidFill>
                <a:srgbClr val="FFFFFF"/>
              </a:solidFill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50" dirty="0" err="1">
                <a:solidFill>
                  <a:srgbClr val="FFFFFF"/>
                </a:solidFill>
                <a:latin typeface="Trebuchet MS"/>
                <a:cs typeface="Trebuchet MS"/>
              </a:rPr>
              <a:t>Շին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թույլտվության</a:t>
            </a:r>
            <a:r>
              <a:rPr sz="205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ժամկետ`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hy-AM" sz="2050" spc="45" dirty="0">
                <a:solidFill>
                  <a:srgbClr val="FFFFFF"/>
                </a:solidFill>
                <a:latin typeface="Trebuchet MS"/>
                <a:cs typeface="Trebuchet MS"/>
              </a:rPr>
              <a:t>30</a:t>
            </a:r>
            <a:r>
              <a:rPr lang="en-US" sz="2050" spc="45" dirty="0">
                <a:solidFill>
                  <a:srgbClr val="FFFFFF"/>
                </a:solidFill>
                <a:latin typeface="Trebuchet MS"/>
                <a:cs typeface="Trebuchet MS"/>
              </a:rPr>
              <a:t>/</a:t>
            </a:r>
            <a:r>
              <a:rPr lang="hy-AM" sz="2050" spc="45" dirty="0">
                <a:solidFill>
                  <a:srgbClr val="FFFFFF"/>
                </a:solidFill>
                <a:latin typeface="Trebuchet MS"/>
                <a:cs typeface="Trebuchet MS"/>
              </a:rPr>
              <a:t>07</a:t>
            </a:r>
            <a:r>
              <a:rPr sz="2050" spc="45" dirty="0">
                <a:solidFill>
                  <a:srgbClr val="FFFFFF"/>
                </a:solidFill>
                <a:latin typeface="Trebuchet MS"/>
                <a:cs typeface="Trebuchet MS"/>
              </a:rPr>
              <a:t>/2024թ</a:t>
            </a:r>
            <a:endParaRPr sz="205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905"/>
              </a:spcBef>
            </a:pPr>
            <a:endParaRPr sz="205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Շին.</a:t>
            </a:r>
            <a:r>
              <a:rPr sz="19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85" dirty="0">
                <a:solidFill>
                  <a:srgbClr val="FFFFFF"/>
                </a:solidFill>
                <a:latin typeface="Trebuchet MS"/>
                <a:cs typeface="Trebuchet MS"/>
              </a:rPr>
              <a:t>աշխատանքների</a:t>
            </a:r>
            <a:r>
              <a:rPr sz="19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80" dirty="0">
                <a:solidFill>
                  <a:srgbClr val="FFFFFF"/>
                </a:solidFill>
                <a:latin typeface="Trebuchet MS"/>
                <a:cs typeface="Trebuchet MS"/>
              </a:rPr>
              <a:t>իրականացման</a:t>
            </a:r>
            <a:r>
              <a:rPr sz="190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dirty="0">
                <a:solidFill>
                  <a:srgbClr val="FFFFFF"/>
                </a:solidFill>
                <a:latin typeface="Trebuchet MS"/>
                <a:cs typeface="Trebuchet MS"/>
              </a:rPr>
              <a:t>ժամկետ՝</a:t>
            </a:r>
            <a:r>
              <a:rPr sz="190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Trebuchet MS"/>
                <a:cs typeface="Trebuchet MS"/>
              </a:rPr>
              <a:t>01/10/2027թ</a:t>
            </a:r>
            <a:endParaRPr sz="1900" dirty="0">
              <a:latin typeface="Trebuchet MS"/>
              <a:cs typeface="Trebuchet MS"/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:a16="http://schemas.microsoft.com/office/drawing/2014/main" id="{9EA2B61C-734F-A771-F76C-5061E9DBE0A6}"/>
              </a:ext>
            </a:extLst>
          </p:cNvPr>
          <p:cNvSpPr txBox="1"/>
          <p:nvPr/>
        </p:nvSpPr>
        <p:spPr>
          <a:xfrm>
            <a:off x="1191200" y="672619"/>
            <a:ext cx="194056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i="1" spc="285" dirty="0">
                <a:solidFill>
                  <a:srgbClr val="202B7D"/>
                </a:solidFill>
                <a:latin typeface="Trebuchet MS"/>
                <a:cs typeface="Trebuchet MS"/>
              </a:rPr>
              <a:t>fas</a:t>
            </a:r>
            <a:r>
              <a:rPr sz="1950" i="1" spc="-19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1950" i="1" spc="290" dirty="0">
                <a:solidFill>
                  <a:srgbClr val="202B7D"/>
                </a:solidFill>
                <a:latin typeface="Trebuchet MS"/>
                <a:cs typeface="Trebuchet MS"/>
              </a:rPr>
              <a:t>tbank.am </a:t>
            </a:r>
            <a:endParaRPr sz="1950">
              <a:latin typeface="Trebuchet MS"/>
              <a:cs typeface="Trebuchet MS"/>
            </a:endParaRPr>
          </a:p>
        </p:txBody>
      </p:sp>
      <p:grpSp>
        <p:nvGrpSpPr>
          <p:cNvPr id="11" name="object 11">
            <a:extLst>
              <a:ext uri="{FF2B5EF4-FFF2-40B4-BE49-F238E27FC236}">
                <a16:creationId xmlns:a16="http://schemas.microsoft.com/office/drawing/2014/main" id="{62161072-7D41-2757-FBEF-F3F8AFDC417A}"/>
              </a:ext>
            </a:extLst>
          </p:cNvPr>
          <p:cNvGrpSpPr/>
          <p:nvPr/>
        </p:nvGrpSpPr>
        <p:grpSpPr>
          <a:xfrm>
            <a:off x="1070899" y="7671253"/>
            <a:ext cx="479425" cy="479425"/>
            <a:chOff x="1070899" y="7671253"/>
            <a:chExt cx="479425" cy="479425"/>
          </a:xfrm>
        </p:grpSpPr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6EC46986-1BDC-CF80-88BD-C2323D2058B0}"/>
                </a:ext>
              </a:extLst>
            </p:cNvPr>
            <p:cNvSpPr/>
            <p:nvPr/>
          </p:nvSpPr>
          <p:spPr>
            <a:xfrm>
              <a:off x="1070899" y="7671253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084" y="0"/>
                  </a:moveTo>
                  <a:lnTo>
                    <a:pt x="0" y="0"/>
                  </a:lnTo>
                  <a:lnTo>
                    <a:pt x="0" y="479095"/>
                  </a:lnTo>
                  <a:lnTo>
                    <a:pt x="479084" y="479095"/>
                  </a:lnTo>
                  <a:lnTo>
                    <a:pt x="479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BA777385-23FB-2C62-E3AC-703822E453D3}"/>
                </a:ext>
              </a:extLst>
            </p:cNvPr>
            <p:cNvSpPr/>
            <p:nvPr/>
          </p:nvSpPr>
          <p:spPr>
            <a:xfrm>
              <a:off x="1243564" y="7753743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14744" y="131516"/>
                  </a:lnTo>
                  <a:lnTo>
                    <a:pt x="5017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4" y="182317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222328"/>
                  </a:lnTo>
                  <a:lnTo>
                    <a:pt x="129747" y="200855"/>
                  </a:lnTo>
                  <a:lnTo>
                    <a:pt x="119016" y="182317"/>
                  </a:lnTo>
                  <a:lnTo>
                    <a:pt x="103106" y="167869"/>
                  </a:lnTo>
                  <a:lnTo>
                    <a:pt x="83578" y="15866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6" y="131516"/>
                  </a:lnTo>
                  <a:lnTo>
                    <a:pt x="133744" y="91515"/>
                  </a:lnTo>
                  <a:lnTo>
                    <a:pt x="133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>
              <a:extLst>
                <a:ext uri="{FF2B5EF4-FFF2-40B4-BE49-F238E27FC236}">
                  <a16:creationId xmlns:a16="http://schemas.microsoft.com/office/drawing/2014/main" id="{CE360577-26A8-9F50-6BB8-3C265BF6CE9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48087" y="7832536"/>
              <a:ext cx="129221" cy="87159"/>
            </a:xfrm>
            <a:prstGeom prst="rect">
              <a:avLst/>
            </a:prstGeom>
          </p:spPr>
        </p:pic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B8F8D773-99D9-A947-80B5-3915C012B937}"/>
                </a:ext>
              </a:extLst>
            </p:cNvPr>
            <p:cNvSpPr/>
            <p:nvPr/>
          </p:nvSpPr>
          <p:spPr>
            <a:xfrm>
              <a:off x="1243564" y="7753743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4016" y="112983"/>
                  </a:lnTo>
                  <a:lnTo>
                    <a:pt x="14745" y="131520"/>
                  </a:lnTo>
                  <a:lnTo>
                    <a:pt x="30654" y="145968"/>
                  </a:lnTo>
                  <a:lnTo>
                    <a:pt x="5018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5" y="182322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303655"/>
                  </a:lnTo>
                  <a:lnTo>
                    <a:pt x="10470" y="303655"/>
                  </a:lnTo>
                  <a:lnTo>
                    <a:pt x="10501" y="222328"/>
                  </a:lnTo>
                  <a:lnTo>
                    <a:pt x="35965" y="176831"/>
                  </a:lnTo>
                  <a:lnTo>
                    <a:pt x="58438" y="167136"/>
                  </a:lnTo>
                  <a:lnTo>
                    <a:pt x="61987" y="162403"/>
                  </a:lnTo>
                  <a:lnTo>
                    <a:pt x="61987" y="151450"/>
                  </a:lnTo>
                  <a:lnTo>
                    <a:pt x="58448" y="146707"/>
                  </a:lnTo>
                  <a:lnTo>
                    <a:pt x="53171" y="145136"/>
                  </a:lnTo>
                  <a:lnTo>
                    <a:pt x="35965" y="137008"/>
                  </a:lnTo>
                  <a:lnTo>
                    <a:pt x="22494" y="124570"/>
                  </a:lnTo>
                  <a:lnTo>
                    <a:pt x="13691" y="108998"/>
                  </a:lnTo>
                  <a:lnTo>
                    <a:pt x="10501" y="91515"/>
                  </a:lnTo>
                  <a:lnTo>
                    <a:pt x="10470" y="10470"/>
                  </a:lnTo>
                  <a:lnTo>
                    <a:pt x="133755" y="10470"/>
                  </a:lnTo>
                  <a:lnTo>
                    <a:pt x="133755" y="0"/>
                  </a:lnTo>
                  <a:close/>
                </a:path>
                <a:path w="133984" h="314325">
                  <a:moveTo>
                    <a:pt x="133755" y="10470"/>
                  </a:moveTo>
                  <a:lnTo>
                    <a:pt x="123284" y="10470"/>
                  </a:lnTo>
                  <a:lnTo>
                    <a:pt x="123264" y="91515"/>
                  </a:lnTo>
                  <a:lnTo>
                    <a:pt x="120068" y="108998"/>
                  </a:lnTo>
                  <a:lnTo>
                    <a:pt x="111261" y="124570"/>
                  </a:lnTo>
                  <a:lnTo>
                    <a:pt x="97785" y="137008"/>
                  </a:lnTo>
                  <a:lnTo>
                    <a:pt x="80573" y="145136"/>
                  </a:lnTo>
                  <a:lnTo>
                    <a:pt x="75306" y="146707"/>
                  </a:lnTo>
                  <a:lnTo>
                    <a:pt x="71767" y="151450"/>
                  </a:lnTo>
                  <a:lnTo>
                    <a:pt x="71777" y="162403"/>
                  </a:lnTo>
                  <a:lnTo>
                    <a:pt x="75317" y="167136"/>
                  </a:lnTo>
                  <a:lnTo>
                    <a:pt x="80583" y="168706"/>
                  </a:lnTo>
                  <a:lnTo>
                    <a:pt x="97789" y="176831"/>
                  </a:lnTo>
                  <a:lnTo>
                    <a:pt x="111262" y="189269"/>
                  </a:lnTo>
                  <a:lnTo>
                    <a:pt x="120068" y="204844"/>
                  </a:lnTo>
                  <a:lnTo>
                    <a:pt x="123264" y="222328"/>
                  </a:lnTo>
                  <a:lnTo>
                    <a:pt x="123284" y="303655"/>
                  </a:lnTo>
                  <a:lnTo>
                    <a:pt x="133755" y="303655"/>
                  </a:lnTo>
                  <a:lnTo>
                    <a:pt x="133755" y="222328"/>
                  </a:lnTo>
                  <a:lnTo>
                    <a:pt x="129743" y="200860"/>
                  </a:lnTo>
                  <a:lnTo>
                    <a:pt x="119012" y="182322"/>
                  </a:lnTo>
                  <a:lnTo>
                    <a:pt x="103105" y="167874"/>
                  </a:lnTo>
                  <a:lnTo>
                    <a:pt x="83578" y="15867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2" y="131520"/>
                  </a:lnTo>
                  <a:lnTo>
                    <a:pt x="133744" y="91515"/>
                  </a:lnTo>
                  <a:lnTo>
                    <a:pt x="133755" y="104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B3516565-D8D1-0372-0446-473C73A252A4}"/>
                </a:ext>
              </a:extLst>
            </p:cNvPr>
            <p:cNvSpPr/>
            <p:nvPr/>
          </p:nvSpPr>
          <p:spPr>
            <a:xfrm>
              <a:off x="1308506" y="7931511"/>
              <a:ext cx="7620" cy="19050"/>
            </a:xfrm>
            <a:custGeom>
              <a:avLst/>
              <a:gdLst/>
              <a:ahLst/>
              <a:cxnLst/>
              <a:rect l="l" t="t" r="r" b="b"/>
              <a:pathLst>
                <a:path w="7619" h="19050">
                  <a:moveTo>
                    <a:pt x="4406" y="15189"/>
                  </a:moveTo>
                  <a:lnTo>
                    <a:pt x="3429" y="14185"/>
                  </a:lnTo>
                  <a:lnTo>
                    <a:pt x="990" y="14185"/>
                  </a:lnTo>
                  <a:lnTo>
                    <a:pt x="0" y="15189"/>
                  </a:lnTo>
                  <a:lnTo>
                    <a:pt x="0" y="17614"/>
                  </a:lnTo>
                  <a:lnTo>
                    <a:pt x="990" y="18605"/>
                  </a:lnTo>
                  <a:lnTo>
                    <a:pt x="3429" y="18605"/>
                  </a:lnTo>
                  <a:lnTo>
                    <a:pt x="4406" y="17614"/>
                  </a:lnTo>
                  <a:lnTo>
                    <a:pt x="4406" y="16395"/>
                  </a:lnTo>
                  <a:lnTo>
                    <a:pt x="4406" y="15189"/>
                  </a:lnTo>
                  <a:close/>
                </a:path>
                <a:path w="7619" h="19050">
                  <a:moveTo>
                    <a:pt x="7416" y="990"/>
                  </a:moveTo>
                  <a:lnTo>
                    <a:pt x="6426" y="0"/>
                  </a:lnTo>
                  <a:lnTo>
                    <a:pt x="3987" y="0"/>
                  </a:lnTo>
                  <a:lnTo>
                    <a:pt x="3009" y="990"/>
                  </a:lnTo>
                  <a:lnTo>
                    <a:pt x="3009" y="3429"/>
                  </a:lnTo>
                  <a:lnTo>
                    <a:pt x="3987" y="4419"/>
                  </a:lnTo>
                  <a:lnTo>
                    <a:pt x="6426" y="4419"/>
                  </a:lnTo>
                  <a:lnTo>
                    <a:pt x="7416" y="3429"/>
                  </a:lnTo>
                  <a:lnTo>
                    <a:pt x="7416" y="2209"/>
                  </a:lnTo>
                  <a:lnTo>
                    <a:pt x="7416" y="990"/>
                  </a:lnTo>
                  <a:close/>
                </a:path>
              </a:pathLst>
            </a:custGeom>
            <a:solidFill>
              <a:srgbClr val="202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>
            <a:extLst>
              <a:ext uri="{FF2B5EF4-FFF2-40B4-BE49-F238E27FC236}">
                <a16:creationId xmlns:a16="http://schemas.microsoft.com/office/drawing/2014/main" id="{75A7D387-47B1-69FC-4499-C7006D0D120F}"/>
              </a:ext>
            </a:extLst>
          </p:cNvPr>
          <p:cNvGrpSpPr/>
          <p:nvPr/>
        </p:nvGrpSpPr>
        <p:grpSpPr>
          <a:xfrm>
            <a:off x="1070899" y="8472716"/>
            <a:ext cx="479425" cy="479425"/>
            <a:chOff x="1070899" y="8472716"/>
            <a:chExt cx="479425" cy="479425"/>
          </a:xfrm>
        </p:grpSpPr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7A482D1A-9A90-E98D-54E9-78D749E18AA8}"/>
                </a:ext>
              </a:extLst>
            </p:cNvPr>
            <p:cNvSpPr/>
            <p:nvPr/>
          </p:nvSpPr>
          <p:spPr>
            <a:xfrm>
              <a:off x="1070899" y="8472716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084" y="0"/>
                  </a:moveTo>
                  <a:lnTo>
                    <a:pt x="0" y="0"/>
                  </a:lnTo>
                  <a:lnTo>
                    <a:pt x="0" y="479095"/>
                  </a:lnTo>
                  <a:lnTo>
                    <a:pt x="479084" y="479095"/>
                  </a:lnTo>
                  <a:lnTo>
                    <a:pt x="479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0FDE80F6-4E43-D649-7205-BA46911082EF}"/>
                </a:ext>
              </a:extLst>
            </p:cNvPr>
            <p:cNvSpPr/>
            <p:nvPr/>
          </p:nvSpPr>
          <p:spPr>
            <a:xfrm>
              <a:off x="1243564" y="8555195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14744" y="131516"/>
                  </a:lnTo>
                  <a:lnTo>
                    <a:pt x="5017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4" y="182317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222328"/>
                  </a:lnTo>
                  <a:lnTo>
                    <a:pt x="129747" y="200855"/>
                  </a:lnTo>
                  <a:lnTo>
                    <a:pt x="119016" y="182317"/>
                  </a:lnTo>
                  <a:lnTo>
                    <a:pt x="103106" y="167869"/>
                  </a:lnTo>
                  <a:lnTo>
                    <a:pt x="83578" y="15866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6" y="131516"/>
                  </a:lnTo>
                  <a:lnTo>
                    <a:pt x="133744" y="91515"/>
                  </a:lnTo>
                  <a:lnTo>
                    <a:pt x="133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>
              <a:extLst>
                <a:ext uri="{FF2B5EF4-FFF2-40B4-BE49-F238E27FC236}">
                  <a16:creationId xmlns:a16="http://schemas.microsoft.com/office/drawing/2014/main" id="{A32B2A9C-550F-8770-3A13-F3DFFB2206A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43564" y="8800098"/>
              <a:ext cx="133765" cy="69223"/>
            </a:xfrm>
            <a:prstGeom prst="rect">
              <a:avLst/>
            </a:prstGeom>
          </p:spPr>
        </p:pic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D708F09A-B593-22D2-9236-752BB779BBAB}"/>
                </a:ext>
              </a:extLst>
            </p:cNvPr>
            <p:cNvSpPr/>
            <p:nvPr/>
          </p:nvSpPr>
          <p:spPr>
            <a:xfrm>
              <a:off x="1243564" y="8555195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4016" y="112983"/>
                  </a:lnTo>
                  <a:lnTo>
                    <a:pt x="14745" y="131520"/>
                  </a:lnTo>
                  <a:lnTo>
                    <a:pt x="30654" y="145968"/>
                  </a:lnTo>
                  <a:lnTo>
                    <a:pt x="5018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5" y="182322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303655"/>
                  </a:lnTo>
                  <a:lnTo>
                    <a:pt x="10470" y="303655"/>
                  </a:lnTo>
                  <a:lnTo>
                    <a:pt x="10501" y="222328"/>
                  </a:lnTo>
                  <a:lnTo>
                    <a:pt x="35969" y="176835"/>
                  </a:lnTo>
                  <a:lnTo>
                    <a:pt x="58448" y="167125"/>
                  </a:lnTo>
                  <a:lnTo>
                    <a:pt x="61979" y="162403"/>
                  </a:lnTo>
                  <a:lnTo>
                    <a:pt x="61979" y="151440"/>
                  </a:lnTo>
                  <a:lnTo>
                    <a:pt x="58448" y="146718"/>
                  </a:lnTo>
                  <a:lnTo>
                    <a:pt x="53171" y="145136"/>
                  </a:lnTo>
                  <a:lnTo>
                    <a:pt x="35965" y="137008"/>
                  </a:lnTo>
                  <a:lnTo>
                    <a:pt x="22494" y="124570"/>
                  </a:lnTo>
                  <a:lnTo>
                    <a:pt x="13691" y="108998"/>
                  </a:lnTo>
                  <a:lnTo>
                    <a:pt x="10501" y="91515"/>
                  </a:lnTo>
                  <a:lnTo>
                    <a:pt x="10470" y="10470"/>
                  </a:lnTo>
                  <a:lnTo>
                    <a:pt x="133755" y="10470"/>
                  </a:lnTo>
                  <a:lnTo>
                    <a:pt x="133755" y="0"/>
                  </a:lnTo>
                  <a:close/>
                </a:path>
                <a:path w="133984" h="314325">
                  <a:moveTo>
                    <a:pt x="133755" y="10470"/>
                  </a:moveTo>
                  <a:lnTo>
                    <a:pt x="123284" y="10470"/>
                  </a:lnTo>
                  <a:lnTo>
                    <a:pt x="123264" y="91515"/>
                  </a:lnTo>
                  <a:lnTo>
                    <a:pt x="120068" y="108998"/>
                  </a:lnTo>
                  <a:lnTo>
                    <a:pt x="111262" y="124570"/>
                  </a:lnTo>
                  <a:lnTo>
                    <a:pt x="97789" y="137008"/>
                  </a:lnTo>
                  <a:lnTo>
                    <a:pt x="80583" y="145136"/>
                  </a:lnTo>
                  <a:lnTo>
                    <a:pt x="75298" y="146718"/>
                  </a:lnTo>
                  <a:lnTo>
                    <a:pt x="71767" y="151440"/>
                  </a:lnTo>
                  <a:lnTo>
                    <a:pt x="71767" y="162403"/>
                  </a:lnTo>
                  <a:lnTo>
                    <a:pt x="75306" y="167136"/>
                  </a:lnTo>
                  <a:lnTo>
                    <a:pt x="80594" y="168706"/>
                  </a:lnTo>
                  <a:lnTo>
                    <a:pt x="97794" y="176835"/>
                  </a:lnTo>
                  <a:lnTo>
                    <a:pt x="111263" y="189273"/>
                  </a:lnTo>
                  <a:lnTo>
                    <a:pt x="120068" y="204845"/>
                  </a:lnTo>
                  <a:lnTo>
                    <a:pt x="123264" y="222328"/>
                  </a:lnTo>
                  <a:lnTo>
                    <a:pt x="123284" y="303655"/>
                  </a:lnTo>
                  <a:lnTo>
                    <a:pt x="133755" y="303655"/>
                  </a:lnTo>
                  <a:lnTo>
                    <a:pt x="133755" y="222328"/>
                  </a:lnTo>
                  <a:lnTo>
                    <a:pt x="129743" y="200860"/>
                  </a:lnTo>
                  <a:lnTo>
                    <a:pt x="119012" y="182322"/>
                  </a:lnTo>
                  <a:lnTo>
                    <a:pt x="103105" y="167874"/>
                  </a:lnTo>
                  <a:lnTo>
                    <a:pt x="83578" y="15867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2" y="131520"/>
                  </a:lnTo>
                  <a:lnTo>
                    <a:pt x="133744" y="91515"/>
                  </a:lnTo>
                  <a:lnTo>
                    <a:pt x="133755" y="104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>
            <a:extLst>
              <a:ext uri="{FF2B5EF4-FFF2-40B4-BE49-F238E27FC236}">
                <a16:creationId xmlns:a16="http://schemas.microsoft.com/office/drawing/2014/main" id="{5F700F44-A184-127E-B698-E0B5DAC42C39}"/>
              </a:ext>
            </a:extLst>
          </p:cNvPr>
          <p:cNvSpPr txBox="1"/>
          <p:nvPr/>
        </p:nvSpPr>
        <p:spPr>
          <a:xfrm>
            <a:off x="16328373" y="9819444"/>
            <a:ext cx="2587625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00"/>
              </a:lnSpc>
            </a:pPr>
            <a:r>
              <a:rPr sz="2300" spc="110" dirty="0">
                <a:solidFill>
                  <a:srgbClr val="202B7D"/>
                </a:solidFill>
                <a:latin typeface="Trebuchet MS"/>
                <a:cs typeface="Trebuchet MS"/>
              </a:rPr>
              <a:t>+374</a:t>
            </a:r>
            <a:r>
              <a:rPr sz="2300" spc="-10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202B7D"/>
                </a:solidFill>
                <a:latin typeface="Trebuchet MS"/>
                <a:cs typeface="Trebuchet MS"/>
              </a:rPr>
              <a:t>(</a:t>
            </a:r>
            <a:r>
              <a:rPr lang="hy-AM" sz="2300" dirty="0">
                <a:solidFill>
                  <a:srgbClr val="202B7D"/>
                </a:solidFill>
                <a:latin typeface="Trebuchet MS"/>
                <a:cs typeface="Trebuchet MS"/>
              </a:rPr>
              <a:t>55</a:t>
            </a:r>
            <a:r>
              <a:rPr sz="2300" dirty="0">
                <a:solidFill>
                  <a:srgbClr val="202B7D"/>
                </a:solidFill>
                <a:latin typeface="Trebuchet MS"/>
                <a:cs typeface="Trebuchet MS"/>
              </a:rPr>
              <a:t>)</a:t>
            </a:r>
            <a:r>
              <a:rPr sz="2300" spc="-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lang="hy-AM" sz="2300" spc="120" dirty="0">
                <a:solidFill>
                  <a:srgbClr val="202B7D"/>
                </a:solidFill>
                <a:latin typeface="Trebuchet MS"/>
                <a:cs typeface="Trebuchet MS"/>
              </a:rPr>
              <a:t>20 07 07</a:t>
            </a:r>
            <a:endParaRPr sz="2300" dirty="0">
              <a:latin typeface="Trebuchet MS"/>
              <a:cs typeface="Trebuchet M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EC7851-D6A3-27D9-CE49-2ECF686F44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0089" y="2060478"/>
            <a:ext cx="9303111" cy="673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688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3837" y="1072449"/>
            <a:ext cx="14137640" cy="9032240"/>
          </a:xfrm>
          <a:custGeom>
            <a:avLst/>
            <a:gdLst/>
            <a:ahLst/>
            <a:cxnLst/>
            <a:rect l="l" t="t" r="r" b="b"/>
            <a:pathLst>
              <a:path w="14137640" h="9032240">
                <a:moveTo>
                  <a:pt x="14137475" y="0"/>
                </a:moveTo>
                <a:lnTo>
                  <a:pt x="0" y="0"/>
                </a:lnTo>
                <a:lnTo>
                  <a:pt x="0" y="9032217"/>
                </a:lnTo>
                <a:lnTo>
                  <a:pt x="14137475" y="9032217"/>
                </a:lnTo>
                <a:lnTo>
                  <a:pt x="14137475" y="0"/>
                </a:lnTo>
                <a:close/>
              </a:path>
            </a:pathLst>
          </a:custGeom>
          <a:solidFill>
            <a:srgbClr val="202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08826" y="2276349"/>
            <a:ext cx="9584839" cy="675584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67808" y="2156846"/>
            <a:ext cx="4780915" cy="1966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8240"/>
              </a:lnSpc>
            </a:pPr>
            <a:r>
              <a:rPr lang="hy-AM" sz="3500" dirty="0"/>
              <a:t>«ԳՐԱՆԴՇԻՆ» ՍՊԸ</a:t>
            </a:r>
            <a:r>
              <a:rPr lang="en-US" sz="3500" dirty="0"/>
              <a:t>   </a:t>
            </a:r>
            <a:r>
              <a:rPr sz="3500" spc="-1675" dirty="0"/>
              <a:t> </a:t>
            </a:r>
            <a:r>
              <a:rPr lang="en-US" sz="3500" dirty="0"/>
              <a:t>(E1 RESIDENCE)</a:t>
            </a:r>
            <a:endParaRPr sz="3500" dirty="0"/>
          </a:p>
        </p:txBody>
      </p:sp>
      <p:sp>
        <p:nvSpPr>
          <p:cNvPr id="5" name="object 5"/>
          <p:cNvSpPr txBox="1"/>
          <p:nvPr/>
        </p:nvSpPr>
        <p:spPr>
          <a:xfrm>
            <a:off x="1867818" y="6433480"/>
            <a:ext cx="7228205" cy="20154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Հասցե՝</a:t>
            </a:r>
            <a:r>
              <a:rPr sz="205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0" dirty="0">
                <a:solidFill>
                  <a:srgbClr val="FFFFFF"/>
                </a:solidFill>
                <a:latin typeface="Trebuchet MS"/>
                <a:cs typeface="Trebuchet MS"/>
              </a:rPr>
              <a:t>ք.</a:t>
            </a:r>
            <a:r>
              <a:rPr sz="205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55" dirty="0">
                <a:solidFill>
                  <a:srgbClr val="FFFFFF"/>
                </a:solidFill>
                <a:latin typeface="Trebuchet MS"/>
                <a:cs typeface="Trebuchet MS"/>
              </a:rPr>
              <a:t>Երևան,</a:t>
            </a:r>
            <a:r>
              <a:rPr sz="205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Ավան,</a:t>
            </a:r>
            <a:r>
              <a:rPr sz="205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95" dirty="0">
                <a:solidFill>
                  <a:srgbClr val="FFFFFF"/>
                </a:solidFill>
                <a:latin typeface="Trebuchet MS"/>
                <a:cs typeface="Trebuchet MS"/>
              </a:rPr>
              <a:t>Աճառյան</a:t>
            </a:r>
            <a:r>
              <a:rPr sz="205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35/19</a:t>
            </a:r>
            <a:r>
              <a:rPr sz="205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260" dirty="0">
                <a:solidFill>
                  <a:srgbClr val="FFFFFF"/>
                </a:solidFill>
                <a:latin typeface="Trebuchet MS"/>
                <a:cs typeface="Trebuchet MS"/>
              </a:rPr>
              <a:t>և</a:t>
            </a:r>
            <a:r>
              <a:rPr sz="2050" spc="2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35/20</a:t>
            </a:r>
            <a:endParaRPr sz="2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755"/>
              </a:spcBef>
            </a:pP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Շին.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թույլտվության</a:t>
            </a:r>
            <a:r>
              <a:rPr sz="205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ժամկետ`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11/10/2022թ.</a:t>
            </a:r>
            <a:endParaRPr sz="2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755"/>
              </a:spcBef>
            </a:pP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Շին. </a:t>
            </a:r>
            <a:r>
              <a:rPr sz="2050" spc="90" dirty="0">
                <a:solidFill>
                  <a:srgbClr val="FFFFFF"/>
                </a:solidFill>
                <a:latin typeface="Trebuchet MS"/>
                <a:cs typeface="Trebuchet MS"/>
              </a:rPr>
              <a:t>աշխատանքների</a:t>
            </a:r>
            <a:r>
              <a:rPr sz="205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իրականացման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 ժամկետ՝</a:t>
            </a:r>
            <a:r>
              <a:rPr sz="205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85" dirty="0">
                <a:solidFill>
                  <a:srgbClr val="FFFFFF"/>
                </a:solidFill>
                <a:latin typeface="Trebuchet MS"/>
                <a:cs typeface="Trebuchet MS"/>
              </a:rPr>
              <a:t>30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40" dirty="0">
                <a:solidFill>
                  <a:srgbClr val="FFFFFF"/>
                </a:solidFill>
                <a:latin typeface="Trebuchet MS"/>
                <a:cs typeface="Trebuchet MS"/>
              </a:rPr>
              <a:t>ամիս</a:t>
            </a:r>
            <a:endParaRPr sz="205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66190" y="6447772"/>
            <a:ext cx="479425" cy="479425"/>
            <a:chOff x="966190" y="6447772"/>
            <a:chExt cx="479425" cy="479425"/>
          </a:xfrm>
        </p:grpSpPr>
        <p:sp>
          <p:nvSpPr>
            <p:cNvPr id="7" name="object 7"/>
            <p:cNvSpPr/>
            <p:nvPr/>
          </p:nvSpPr>
          <p:spPr>
            <a:xfrm>
              <a:off x="966190" y="6447772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084" y="0"/>
                  </a:moveTo>
                  <a:lnTo>
                    <a:pt x="0" y="0"/>
                  </a:lnTo>
                  <a:lnTo>
                    <a:pt x="0" y="479095"/>
                  </a:lnTo>
                  <a:lnTo>
                    <a:pt x="479084" y="479095"/>
                  </a:lnTo>
                  <a:lnTo>
                    <a:pt x="479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9158" y="6564135"/>
              <a:ext cx="91672" cy="9166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097114" y="6530269"/>
              <a:ext cx="217804" cy="314325"/>
            </a:xfrm>
            <a:custGeom>
              <a:avLst/>
              <a:gdLst/>
              <a:ahLst/>
              <a:cxnLst/>
              <a:rect l="l" t="t" r="r" b="b"/>
              <a:pathLst>
                <a:path w="217805" h="314325">
                  <a:moveTo>
                    <a:pt x="217220" y="291503"/>
                  </a:moveTo>
                  <a:lnTo>
                    <a:pt x="208686" y="282714"/>
                  </a:lnTo>
                  <a:lnTo>
                    <a:pt x="202971" y="280949"/>
                  </a:lnTo>
                  <a:lnTo>
                    <a:pt x="202971" y="291503"/>
                  </a:lnTo>
                  <a:lnTo>
                    <a:pt x="190271" y="295605"/>
                  </a:lnTo>
                  <a:lnTo>
                    <a:pt x="170129" y="299542"/>
                  </a:lnTo>
                  <a:lnTo>
                    <a:pt x="142824" y="302488"/>
                  </a:lnTo>
                  <a:lnTo>
                    <a:pt x="108610" y="303657"/>
                  </a:lnTo>
                  <a:lnTo>
                    <a:pt x="74396" y="302488"/>
                  </a:lnTo>
                  <a:lnTo>
                    <a:pt x="47091" y="299542"/>
                  </a:lnTo>
                  <a:lnTo>
                    <a:pt x="26949" y="295605"/>
                  </a:lnTo>
                  <a:lnTo>
                    <a:pt x="14236" y="291503"/>
                  </a:lnTo>
                  <a:lnTo>
                    <a:pt x="26949" y="287413"/>
                  </a:lnTo>
                  <a:lnTo>
                    <a:pt x="47091" y="283489"/>
                  </a:lnTo>
                  <a:lnTo>
                    <a:pt x="74396" y="280530"/>
                  </a:lnTo>
                  <a:lnTo>
                    <a:pt x="102946" y="279577"/>
                  </a:lnTo>
                  <a:lnTo>
                    <a:pt x="108610" y="291515"/>
                  </a:lnTo>
                  <a:lnTo>
                    <a:pt x="114261" y="279577"/>
                  </a:lnTo>
                  <a:lnTo>
                    <a:pt x="142824" y="280530"/>
                  </a:lnTo>
                  <a:lnTo>
                    <a:pt x="170129" y="283489"/>
                  </a:lnTo>
                  <a:lnTo>
                    <a:pt x="190271" y="287413"/>
                  </a:lnTo>
                  <a:lnTo>
                    <a:pt x="202971" y="291503"/>
                  </a:lnTo>
                  <a:lnTo>
                    <a:pt x="202971" y="280949"/>
                  </a:lnTo>
                  <a:lnTo>
                    <a:pt x="197878" y="279374"/>
                  </a:lnTo>
                  <a:lnTo>
                    <a:pt x="185420" y="275526"/>
                  </a:lnTo>
                  <a:lnTo>
                    <a:pt x="150888" y="270675"/>
                  </a:lnTo>
                  <a:lnTo>
                    <a:pt x="119100" y="269341"/>
                  </a:lnTo>
                  <a:lnTo>
                    <a:pt x="190550" y="118300"/>
                  </a:lnTo>
                  <a:lnTo>
                    <a:pt x="191223" y="112242"/>
                  </a:lnTo>
                  <a:lnTo>
                    <a:pt x="195160" y="76250"/>
                  </a:lnTo>
                  <a:lnTo>
                    <a:pt x="184264" y="47637"/>
                  </a:lnTo>
                  <a:lnTo>
                    <a:pt x="180809" y="38544"/>
                  </a:lnTo>
                  <a:lnTo>
                    <a:pt x="151358" y="11150"/>
                  </a:lnTo>
                  <a:lnTo>
                    <a:pt x="140919" y="8293"/>
                  </a:lnTo>
                  <a:lnTo>
                    <a:pt x="140919" y="79946"/>
                  </a:lnTo>
                  <a:lnTo>
                    <a:pt x="138379" y="92519"/>
                  </a:lnTo>
                  <a:lnTo>
                    <a:pt x="131457" y="102781"/>
                  </a:lnTo>
                  <a:lnTo>
                    <a:pt x="121183" y="109702"/>
                  </a:lnTo>
                  <a:lnTo>
                    <a:pt x="108610" y="112242"/>
                  </a:lnTo>
                  <a:lnTo>
                    <a:pt x="96037" y="109702"/>
                  </a:lnTo>
                  <a:lnTo>
                    <a:pt x="85763" y="102781"/>
                  </a:lnTo>
                  <a:lnTo>
                    <a:pt x="78841" y="92519"/>
                  </a:lnTo>
                  <a:lnTo>
                    <a:pt x="76314" y="79946"/>
                  </a:lnTo>
                  <a:lnTo>
                    <a:pt x="78841" y="67373"/>
                  </a:lnTo>
                  <a:lnTo>
                    <a:pt x="85763" y="57099"/>
                  </a:lnTo>
                  <a:lnTo>
                    <a:pt x="96037" y="50177"/>
                  </a:lnTo>
                  <a:lnTo>
                    <a:pt x="108610" y="47637"/>
                  </a:lnTo>
                  <a:lnTo>
                    <a:pt x="121183" y="50177"/>
                  </a:lnTo>
                  <a:lnTo>
                    <a:pt x="131457" y="57099"/>
                  </a:lnTo>
                  <a:lnTo>
                    <a:pt x="138379" y="67373"/>
                  </a:lnTo>
                  <a:lnTo>
                    <a:pt x="140919" y="79946"/>
                  </a:lnTo>
                  <a:lnTo>
                    <a:pt x="140919" y="8293"/>
                  </a:lnTo>
                  <a:lnTo>
                    <a:pt x="110718" y="25"/>
                  </a:lnTo>
                  <a:lnTo>
                    <a:pt x="109308" y="0"/>
                  </a:lnTo>
                  <a:lnTo>
                    <a:pt x="106502" y="25"/>
                  </a:lnTo>
                  <a:lnTo>
                    <a:pt x="65862" y="11150"/>
                  </a:lnTo>
                  <a:lnTo>
                    <a:pt x="36423" y="38544"/>
                  </a:lnTo>
                  <a:lnTo>
                    <a:pt x="22059" y="76250"/>
                  </a:lnTo>
                  <a:lnTo>
                    <a:pt x="26670" y="118300"/>
                  </a:lnTo>
                  <a:lnTo>
                    <a:pt x="98107" y="269341"/>
                  </a:lnTo>
                  <a:lnTo>
                    <a:pt x="66332" y="270675"/>
                  </a:lnTo>
                  <a:lnTo>
                    <a:pt x="31813" y="275526"/>
                  </a:lnTo>
                  <a:lnTo>
                    <a:pt x="8534" y="282714"/>
                  </a:lnTo>
                  <a:lnTo>
                    <a:pt x="0" y="291503"/>
                  </a:lnTo>
                  <a:lnTo>
                    <a:pt x="8534" y="300316"/>
                  </a:lnTo>
                  <a:lnTo>
                    <a:pt x="31813" y="307505"/>
                  </a:lnTo>
                  <a:lnTo>
                    <a:pt x="66332" y="312343"/>
                  </a:lnTo>
                  <a:lnTo>
                    <a:pt x="108610" y="314121"/>
                  </a:lnTo>
                  <a:lnTo>
                    <a:pt x="150888" y="312343"/>
                  </a:lnTo>
                  <a:lnTo>
                    <a:pt x="185420" y="307505"/>
                  </a:lnTo>
                  <a:lnTo>
                    <a:pt x="197866" y="303657"/>
                  </a:lnTo>
                  <a:lnTo>
                    <a:pt x="208686" y="300316"/>
                  </a:lnTo>
                  <a:lnTo>
                    <a:pt x="217220" y="2915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966190" y="7273820"/>
            <a:ext cx="479425" cy="479425"/>
            <a:chOff x="966190" y="7273820"/>
            <a:chExt cx="479425" cy="479425"/>
          </a:xfrm>
        </p:grpSpPr>
        <p:sp>
          <p:nvSpPr>
            <p:cNvPr id="11" name="object 11"/>
            <p:cNvSpPr/>
            <p:nvPr/>
          </p:nvSpPr>
          <p:spPr>
            <a:xfrm>
              <a:off x="966190" y="7273820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084" y="0"/>
                  </a:moveTo>
                  <a:lnTo>
                    <a:pt x="0" y="0"/>
                  </a:lnTo>
                  <a:lnTo>
                    <a:pt x="0" y="479095"/>
                  </a:lnTo>
                  <a:lnTo>
                    <a:pt x="479084" y="479095"/>
                  </a:lnTo>
                  <a:lnTo>
                    <a:pt x="479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38855" y="7356299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14744" y="131516"/>
                  </a:lnTo>
                  <a:lnTo>
                    <a:pt x="5017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4" y="182317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222328"/>
                  </a:lnTo>
                  <a:lnTo>
                    <a:pt x="129747" y="200855"/>
                  </a:lnTo>
                  <a:lnTo>
                    <a:pt x="119016" y="182317"/>
                  </a:lnTo>
                  <a:lnTo>
                    <a:pt x="103106" y="167869"/>
                  </a:lnTo>
                  <a:lnTo>
                    <a:pt x="83578" y="15866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6" y="131516"/>
                  </a:lnTo>
                  <a:lnTo>
                    <a:pt x="133744" y="91515"/>
                  </a:lnTo>
                  <a:lnTo>
                    <a:pt x="133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3378" y="7435103"/>
              <a:ext cx="129221" cy="8715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138855" y="7356299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14735" y="131516"/>
                  </a:lnTo>
                  <a:lnTo>
                    <a:pt x="5017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35" y="182322"/>
                  </a:lnTo>
                  <a:lnTo>
                    <a:pt x="1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303655"/>
                  </a:lnTo>
                  <a:lnTo>
                    <a:pt x="10470" y="303655"/>
                  </a:lnTo>
                  <a:lnTo>
                    <a:pt x="10490" y="222328"/>
                  </a:lnTo>
                  <a:lnTo>
                    <a:pt x="35960" y="176835"/>
                  </a:lnTo>
                  <a:lnTo>
                    <a:pt x="58438" y="167136"/>
                  </a:lnTo>
                  <a:lnTo>
                    <a:pt x="61987" y="162403"/>
                  </a:lnTo>
                  <a:lnTo>
                    <a:pt x="61987" y="151440"/>
                  </a:lnTo>
                  <a:lnTo>
                    <a:pt x="58438" y="146707"/>
                  </a:lnTo>
                  <a:lnTo>
                    <a:pt x="53160" y="145136"/>
                  </a:lnTo>
                  <a:lnTo>
                    <a:pt x="35960" y="137006"/>
                  </a:lnTo>
                  <a:lnTo>
                    <a:pt x="22491" y="124566"/>
                  </a:lnTo>
                  <a:lnTo>
                    <a:pt x="13686" y="108993"/>
                  </a:lnTo>
                  <a:lnTo>
                    <a:pt x="10490" y="91515"/>
                  </a:lnTo>
                  <a:lnTo>
                    <a:pt x="10470" y="10470"/>
                  </a:lnTo>
                  <a:lnTo>
                    <a:pt x="133755" y="10470"/>
                  </a:lnTo>
                  <a:lnTo>
                    <a:pt x="133755" y="0"/>
                  </a:lnTo>
                  <a:close/>
                </a:path>
                <a:path w="133984" h="314325">
                  <a:moveTo>
                    <a:pt x="133755" y="10470"/>
                  </a:moveTo>
                  <a:lnTo>
                    <a:pt x="123284" y="10470"/>
                  </a:lnTo>
                  <a:lnTo>
                    <a:pt x="123253" y="91515"/>
                  </a:lnTo>
                  <a:lnTo>
                    <a:pt x="120063" y="108993"/>
                  </a:lnTo>
                  <a:lnTo>
                    <a:pt x="111262" y="124566"/>
                  </a:lnTo>
                  <a:lnTo>
                    <a:pt x="97793" y="137006"/>
                  </a:lnTo>
                  <a:lnTo>
                    <a:pt x="80594" y="145136"/>
                  </a:lnTo>
                  <a:lnTo>
                    <a:pt x="75309" y="146707"/>
                  </a:lnTo>
                  <a:lnTo>
                    <a:pt x="71767" y="151440"/>
                  </a:lnTo>
                  <a:lnTo>
                    <a:pt x="71767" y="162403"/>
                  </a:lnTo>
                  <a:lnTo>
                    <a:pt x="75317" y="167136"/>
                  </a:lnTo>
                  <a:lnTo>
                    <a:pt x="80583" y="168706"/>
                  </a:lnTo>
                  <a:lnTo>
                    <a:pt x="97789" y="176835"/>
                  </a:lnTo>
                  <a:lnTo>
                    <a:pt x="111261" y="189273"/>
                  </a:lnTo>
                  <a:lnTo>
                    <a:pt x="120063" y="204845"/>
                  </a:lnTo>
                  <a:lnTo>
                    <a:pt x="123253" y="222328"/>
                  </a:lnTo>
                  <a:lnTo>
                    <a:pt x="123284" y="303655"/>
                  </a:lnTo>
                  <a:lnTo>
                    <a:pt x="133755" y="303655"/>
                  </a:lnTo>
                  <a:lnTo>
                    <a:pt x="133734" y="222328"/>
                  </a:lnTo>
                  <a:lnTo>
                    <a:pt x="119010" y="182322"/>
                  </a:lnTo>
                  <a:lnTo>
                    <a:pt x="83578" y="158675"/>
                  </a:lnTo>
                  <a:lnTo>
                    <a:pt x="81788" y="158141"/>
                  </a:lnTo>
                  <a:lnTo>
                    <a:pt x="81788" y="155702"/>
                  </a:lnTo>
                  <a:lnTo>
                    <a:pt x="119010" y="131516"/>
                  </a:lnTo>
                  <a:lnTo>
                    <a:pt x="133734" y="91515"/>
                  </a:lnTo>
                  <a:lnTo>
                    <a:pt x="133755" y="104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03794" y="7534065"/>
              <a:ext cx="7620" cy="19050"/>
            </a:xfrm>
            <a:custGeom>
              <a:avLst/>
              <a:gdLst/>
              <a:ahLst/>
              <a:cxnLst/>
              <a:rect l="l" t="t" r="r" b="b"/>
              <a:pathLst>
                <a:path w="7619" h="19050">
                  <a:moveTo>
                    <a:pt x="4419" y="15201"/>
                  </a:moveTo>
                  <a:lnTo>
                    <a:pt x="3429" y="14198"/>
                  </a:lnTo>
                  <a:lnTo>
                    <a:pt x="990" y="14198"/>
                  </a:lnTo>
                  <a:lnTo>
                    <a:pt x="0" y="15201"/>
                  </a:lnTo>
                  <a:lnTo>
                    <a:pt x="0" y="17627"/>
                  </a:lnTo>
                  <a:lnTo>
                    <a:pt x="990" y="18618"/>
                  </a:lnTo>
                  <a:lnTo>
                    <a:pt x="3429" y="18618"/>
                  </a:lnTo>
                  <a:lnTo>
                    <a:pt x="4419" y="17627"/>
                  </a:lnTo>
                  <a:lnTo>
                    <a:pt x="4419" y="16408"/>
                  </a:lnTo>
                  <a:lnTo>
                    <a:pt x="4419" y="15201"/>
                  </a:lnTo>
                  <a:close/>
                </a:path>
                <a:path w="7619" h="19050">
                  <a:moveTo>
                    <a:pt x="7416" y="1003"/>
                  </a:moveTo>
                  <a:lnTo>
                    <a:pt x="6438" y="0"/>
                  </a:lnTo>
                  <a:lnTo>
                    <a:pt x="4000" y="0"/>
                  </a:lnTo>
                  <a:lnTo>
                    <a:pt x="3009" y="1003"/>
                  </a:lnTo>
                  <a:lnTo>
                    <a:pt x="3009" y="3429"/>
                  </a:lnTo>
                  <a:lnTo>
                    <a:pt x="4000" y="4419"/>
                  </a:lnTo>
                  <a:lnTo>
                    <a:pt x="6438" y="4419"/>
                  </a:lnTo>
                  <a:lnTo>
                    <a:pt x="7416" y="3429"/>
                  </a:lnTo>
                  <a:lnTo>
                    <a:pt x="7416" y="2209"/>
                  </a:lnTo>
                  <a:lnTo>
                    <a:pt x="7416" y="1003"/>
                  </a:lnTo>
                  <a:close/>
                </a:path>
              </a:pathLst>
            </a:custGeom>
            <a:solidFill>
              <a:srgbClr val="202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966190" y="8099858"/>
            <a:ext cx="479425" cy="479425"/>
            <a:chOff x="966190" y="8099858"/>
            <a:chExt cx="479425" cy="479425"/>
          </a:xfrm>
        </p:grpSpPr>
        <p:sp>
          <p:nvSpPr>
            <p:cNvPr id="17" name="object 17"/>
            <p:cNvSpPr/>
            <p:nvPr/>
          </p:nvSpPr>
          <p:spPr>
            <a:xfrm>
              <a:off x="966190" y="8099858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084" y="0"/>
                  </a:moveTo>
                  <a:lnTo>
                    <a:pt x="0" y="0"/>
                  </a:lnTo>
                  <a:lnTo>
                    <a:pt x="0" y="479095"/>
                  </a:lnTo>
                  <a:lnTo>
                    <a:pt x="479084" y="479095"/>
                  </a:lnTo>
                  <a:lnTo>
                    <a:pt x="479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38855" y="8182347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14744" y="131516"/>
                  </a:lnTo>
                  <a:lnTo>
                    <a:pt x="5017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4" y="182317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222328"/>
                  </a:lnTo>
                  <a:lnTo>
                    <a:pt x="129747" y="200855"/>
                  </a:lnTo>
                  <a:lnTo>
                    <a:pt x="119016" y="182317"/>
                  </a:lnTo>
                  <a:lnTo>
                    <a:pt x="103106" y="167869"/>
                  </a:lnTo>
                  <a:lnTo>
                    <a:pt x="83578" y="15866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6" y="131516"/>
                  </a:lnTo>
                  <a:lnTo>
                    <a:pt x="133744" y="91515"/>
                  </a:lnTo>
                  <a:lnTo>
                    <a:pt x="133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8855" y="8427251"/>
              <a:ext cx="133765" cy="69223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1138855" y="8182347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14739" y="131516"/>
                  </a:lnTo>
                  <a:lnTo>
                    <a:pt x="5017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39" y="182322"/>
                  </a:lnTo>
                  <a:lnTo>
                    <a:pt x="1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303655"/>
                  </a:lnTo>
                  <a:lnTo>
                    <a:pt x="10470" y="303655"/>
                  </a:lnTo>
                  <a:lnTo>
                    <a:pt x="10490" y="222328"/>
                  </a:lnTo>
                  <a:lnTo>
                    <a:pt x="35970" y="176831"/>
                  </a:lnTo>
                  <a:lnTo>
                    <a:pt x="58438" y="167136"/>
                  </a:lnTo>
                  <a:lnTo>
                    <a:pt x="61987" y="162403"/>
                  </a:lnTo>
                  <a:lnTo>
                    <a:pt x="61987" y="151440"/>
                  </a:lnTo>
                  <a:lnTo>
                    <a:pt x="58438" y="146707"/>
                  </a:lnTo>
                  <a:lnTo>
                    <a:pt x="53160" y="145136"/>
                  </a:lnTo>
                  <a:lnTo>
                    <a:pt x="35960" y="137006"/>
                  </a:lnTo>
                  <a:lnTo>
                    <a:pt x="22491" y="124566"/>
                  </a:lnTo>
                  <a:lnTo>
                    <a:pt x="13686" y="108993"/>
                  </a:lnTo>
                  <a:lnTo>
                    <a:pt x="10490" y="91515"/>
                  </a:lnTo>
                  <a:lnTo>
                    <a:pt x="10470" y="10470"/>
                  </a:lnTo>
                  <a:lnTo>
                    <a:pt x="133755" y="10470"/>
                  </a:lnTo>
                  <a:lnTo>
                    <a:pt x="133755" y="0"/>
                  </a:lnTo>
                  <a:close/>
                </a:path>
                <a:path w="133984" h="314325">
                  <a:moveTo>
                    <a:pt x="133755" y="10470"/>
                  </a:moveTo>
                  <a:lnTo>
                    <a:pt x="123284" y="10470"/>
                  </a:lnTo>
                  <a:lnTo>
                    <a:pt x="123253" y="91515"/>
                  </a:lnTo>
                  <a:lnTo>
                    <a:pt x="120063" y="108993"/>
                  </a:lnTo>
                  <a:lnTo>
                    <a:pt x="111261" y="124566"/>
                  </a:lnTo>
                  <a:lnTo>
                    <a:pt x="97789" y="137006"/>
                  </a:lnTo>
                  <a:lnTo>
                    <a:pt x="80583" y="145136"/>
                  </a:lnTo>
                  <a:lnTo>
                    <a:pt x="75317" y="146707"/>
                  </a:lnTo>
                  <a:lnTo>
                    <a:pt x="71767" y="151440"/>
                  </a:lnTo>
                  <a:lnTo>
                    <a:pt x="71767" y="162403"/>
                  </a:lnTo>
                  <a:lnTo>
                    <a:pt x="75317" y="167136"/>
                  </a:lnTo>
                  <a:lnTo>
                    <a:pt x="80583" y="168706"/>
                  </a:lnTo>
                  <a:lnTo>
                    <a:pt x="97794" y="176835"/>
                  </a:lnTo>
                  <a:lnTo>
                    <a:pt x="111263" y="189273"/>
                  </a:lnTo>
                  <a:lnTo>
                    <a:pt x="120064" y="204845"/>
                  </a:lnTo>
                  <a:lnTo>
                    <a:pt x="123253" y="222328"/>
                  </a:lnTo>
                  <a:lnTo>
                    <a:pt x="123284" y="303655"/>
                  </a:lnTo>
                  <a:lnTo>
                    <a:pt x="133755" y="303655"/>
                  </a:lnTo>
                  <a:lnTo>
                    <a:pt x="133734" y="222328"/>
                  </a:lnTo>
                  <a:lnTo>
                    <a:pt x="119010" y="182322"/>
                  </a:lnTo>
                  <a:lnTo>
                    <a:pt x="83578" y="15867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0" y="131516"/>
                  </a:lnTo>
                  <a:lnTo>
                    <a:pt x="133734" y="91515"/>
                  </a:lnTo>
                  <a:lnTo>
                    <a:pt x="133755" y="104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6328373" y="9312283"/>
            <a:ext cx="2587625" cy="863600"/>
          </a:xfrm>
          <a:prstGeom prst="rect">
            <a:avLst/>
          </a:prstGeom>
        </p:spPr>
        <p:txBody>
          <a:bodyPr vert="horz" wrap="square" lIns="0" tIns="806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sz="2300" spc="110" dirty="0">
                <a:solidFill>
                  <a:srgbClr val="202B7D"/>
                </a:solidFill>
                <a:latin typeface="Trebuchet MS"/>
                <a:cs typeface="Trebuchet MS"/>
              </a:rPr>
              <a:t>+374</a:t>
            </a:r>
            <a:r>
              <a:rPr sz="2300" spc="-10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202B7D"/>
                </a:solidFill>
                <a:latin typeface="Trebuchet MS"/>
                <a:cs typeface="Trebuchet MS"/>
              </a:rPr>
              <a:t>(44)</a:t>
            </a:r>
            <a:r>
              <a:rPr sz="2300" spc="-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spc="120" dirty="0">
                <a:solidFill>
                  <a:srgbClr val="202B7D"/>
                </a:solidFill>
                <a:latin typeface="Trebuchet MS"/>
                <a:cs typeface="Trebuchet MS"/>
              </a:rPr>
              <a:t>33</a:t>
            </a:r>
            <a:r>
              <a:rPr sz="2300" spc="-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spc="120" dirty="0">
                <a:solidFill>
                  <a:srgbClr val="202B7D"/>
                </a:solidFill>
                <a:latin typeface="Trebuchet MS"/>
                <a:cs typeface="Trebuchet MS"/>
              </a:rPr>
              <a:t>22</a:t>
            </a:r>
            <a:r>
              <a:rPr sz="2300" spc="-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spc="105" dirty="0">
                <a:solidFill>
                  <a:srgbClr val="202B7D"/>
                </a:solidFill>
                <a:latin typeface="Trebuchet MS"/>
                <a:cs typeface="Trebuchet MS"/>
              </a:rPr>
              <a:t>11</a:t>
            </a:r>
            <a:endParaRPr sz="23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2300" spc="110" dirty="0">
                <a:solidFill>
                  <a:srgbClr val="202B7D"/>
                </a:solidFill>
                <a:latin typeface="Trebuchet MS"/>
                <a:cs typeface="Trebuchet MS"/>
              </a:rPr>
              <a:t>+374</a:t>
            </a:r>
            <a:r>
              <a:rPr sz="2300" spc="-10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202B7D"/>
                </a:solidFill>
                <a:latin typeface="Trebuchet MS"/>
                <a:cs typeface="Trebuchet MS"/>
              </a:rPr>
              <a:t>(11)</a:t>
            </a:r>
            <a:r>
              <a:rPr sz="2300" spc="-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spc="120" dirty="0">
                <a:solidFill>
                  <a:srgbClr val="202B7D"/>
                </a:solidFill>
                <a:latin typeface="Trebuchet MS"/>
                <a:cs typeface="Trebuchet MS"/>
              </a:rPr>
              <a:t>22</a:t>
            </a:r>
            <a:r>
              <a:rPr sz="2300" spc="-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spc="120" dirty="0">
                <a:solidFill>
                  <a:srgbClr val="202B7D"/>
                </a:solidFill>
                <a:latin typeface="Trebuchet MS"/>
                <a:cs typeface="Trebuchet MS"/>
              </a:rPr>
              <a:t>33</a:t>
            </a:r>
            <a:r>
              <a:rPr sz="2300" spc="-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spc="105" dirty="0">
                <a:solidFill>
                  <a:srgbClr val="202B7D"/>
                </a:solidFill>
                <a:latin typeface="Trebuchet MS"/>
                <a:cs typeface="Trebuchet MS"/>
              </a:rPr>
              <a:t>44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91200" y="672619"/>
            <a:ext cx="194056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i="1" spc="285" dirty="0">
                <a:solidFill>
                  <a:srgbClr val="202B7D"/>
                </a:solidFill>
                <a:latin typeface="Trebuchet MS"/>
                <a:cs typeface="Trebuchet MS"/>
              </a:rPr>
              <a:t>fas</a:t>
            </a:r>
            <a:r>
              <a:rPr sz="1950" i="1" spc="-19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1950" i="1" spc="290" dirty="0">
                <a:solidFill>
                  <a:srgbClr val="202B7D"/>
                </a:solidFill>
                <a:latin typeface="Trebuchet MS"/>
                <a:cs typeface="Trebuchet MS"/>
              </a:rPr>
              <a:t>tbank.am </a:t>
            </a:r>
            <a:endParaRPr sz="195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3837" y="1072449"/>
            <a:ext cx="14137640" cy="9032240"/>
          </a:xfrm>
          <a:custGeom>
            <a:avLst/>
            <a:gdLst/>
            <a:ahLst/>
            <a:cxnLst/>
            <a:rect l="l" t="t" r="r" b="b"/>
            <a:pathLst>
              <a:path w="14137640" h="9032240">
                <a:moveTo>
                  <a:pt x="14137475" y="0"/>
                </a:moveTo>
                <a:lnTo>
                  <a:pt x="0" y="0"/>
                </a:lnTo>
                <a:lnTo>
                  <a:pt x="0" y="9032217"/>
                </a:lnTo>
                <a:lnTo>
                  <a:pt x="14137475" y="9032217"/>
                </a:lnTo>
                <a:lnTo>
                  <a:pt x="14137475" y="0"/>
                </a:lnTo>
                <a:close/>
              </a:path>
            </a:pathLst>
          </a:custGeom>
          <a:solidFill>
            <a:srgbClr val="202B7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62563" y="2276349"/>
            <a:ext cx="9537636" cy="675584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10068" y="2073275"/>
            <a:ext cx="6946265" cy="1769074"/>
          </a:xfrm>
          <a:prstGeom prst="rect">
            <a:avLst/>
          </a:prstGeom>
        </p:spPr>
        <p:txBody>
          <a:bodyPr vert="horz" wrap="square" lIns="0" tIns="1517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lang="hy-AM" sz="3500" dirty="0"/>
              <a:t>«ՎԵԼԼԻ ԲԵՅ» ՍՊԸ  </a:t>
            </a:r>
            <a:br>
              <a:rPr lang="hy-AM" sz="3500" dirty="0"/>
            </a:br>
            <a:r>
              <a:rPr lang="hy-AM" sz="3500" dirty="0"/>
              <a:t> </a:t>
            </a:r>
            <a:br>
              <a:rPr lang="hy-AM" sz="3500" dirty="0"/>
            </a:br>
            <a:r>
              <a:rPr lang="hy-AM" sz="3500" dirty="0"/>
              <a:t> (ՆՈՐ ՏՈՒՆ ԲՆԱԿԵԼԻ ՀԱՄԱԼԻՐ)</a:t>
            </a:r>
            <a:endParaRPr sz="3500" dirty="0"/>
          </a:p>
        </p:txBody>
      </p:sp>
      <p:grpSp>
        <p:nvGrpSpPr>
          <p:cNvPr id="5" name="object 5"/>
          <p:cNvGrpSpPr/>
          <p:nvPr/>
        </p:nvGrpSpPr>
        <p:grpSpPr>
          <a:xfrm>
            <a:off x="966190" y="6447772"/>
            <a:ext cx="479425" cy="479425"/>
            <a:chOff x="966190" y="6447772"/>
            <a:chExt cx="479425" cy="479425"/>
          </a:xfrm>
        </p:grpSpPr>
        <p:sp>
          <p:nvSpPr>
            <p:cNvPr id="6" name="object 6"/>
            <p:cNvSpPr/>
            <p:nvPr/>
          </p:nvSpPr>
          <p:spPr>
            <a:xfrm>
              <a:off x="966190" y="6447772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084" y="0"/>
                  </a:moveTo>
                  <a:lnTo>
                    <a:pt x="0" y="0"/>
                  </a:lnTo>
                  <a:lnTo>
                    <a:pt x="0" y="479095"/>
                  </a:lnTo>
                  <a:lnTo>
                    <a:pt x="479084" y="479095"/>
                  </a:lnTo>
                  <a:lnTo>
                    <a:pt x="479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9158" y="6564135"/>
              <a:ext cx="91672" cy="9166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97114" y="6530269"/>
              <a:ext cx="217804" cy="314325"/>
            </a:xfrm>
            <a:custGeom>
              <a:avLst/>
              <a:gdLst/>
              <a:ahLst/>
              <a:cxnLst/>
              <a:rect l="l" t="t" r="r" b="b"/>
              <a:pathLst>
                <a:path w="217805" h="314325">
                  <a:moveTo>
                    <a:pt x="217220" y="291503"/>
                  </a:moveTo>
                  <a:lnTo>
                    <a:pt x="208686" y="282714"/>
                  </a:lnTo>
                  <a:lnTo>
                    <a:pt x="202984" y="280962"/>
                  </a:lnTo>
                  <a:lnTo>
                    <a:pt x="202984" y="291503"/>
                  </a:lnTo>
                  <a:lnTo>
                    <a:pt x="190271" y="295605"/>
                  </a:lnTo>
                  <a:lnTo>
                    <a:pt x="170129" y="299542"/>
                  </a:lnTo>
                  <a:lnTo>
                    <a:pt x="142824" y="302488"/>
                  </a:lnTo>
                  <a:lnTo>
                    <a:pt x="108610" y="303657"/>
                  </a:lnTo>
                  <a:lnTo>
                    <a:pt x="74396" y="302488"/>
                  </a:lnTo>
                  <a:lnTo>
                    <a:pt x="47091" y="299542"/>
                  </a:lnTo>
                  <a:lnTo>
                    <a:pt x="26949" y="295605"/>
                  </a:lnTo>
                  <a:lnTo>
                    <a:pt x="14249" y="291503"/>
                  </a:lnTo>
                  <a:lnTo>
                    <a:pt x="26949" y="287413"/>
                  </a:lnTo>
                  <a:lnTo>
                    <a:pt x="47091" y="283489"/>
                  </a:lnTo>
                  <a:lnTo>
                    <a:pt x="74396" y="280530"/>
                  </a:lnTo>
                  <a:lnTo>
                    <a:pt x="102946" y="279577"/>
                  </a:lnTo>
                  <a:lnTo>
                    <a:pt x="108610" y="291515"/>
                  </a:lnTo>
                  <a:lnTo>
                    <a:pt x="114261" y="279577"/>
                  </a:lnTo>
                  <a:lnTo>
                    <a:pt x="142824" y="280530"/>
                  </a:lnTo>
                  <a:lnTo>
                    <a:pt x="170129" y="283489"/>
                  </a:lnTo>
                  <a:lnTo>
                    <a:pt x="190271" y="287413"/>
                  </a:lnTo>
                  <a:lnTo>
                    <a:pt x="202984" y="291503"/>
                  </a:lnTo>
                  <a:lnTo>
                    <a:pt x="202984" y="280962"/>
                  </a:lnTo>
                  <a:lnTo>
                    <a:pt x="197878" y="279374"/>
                  </a:lnTo>
                  <a:lnTo>
                    <a:pt x="185420" y="275526"/>
                  </a:lnTo>
                  <a:lnTo>
                    <a:pt x="150888" y="270675"/>
                  </a:lnTo>
                  <a:lnTo>
                    <a:pt x="119100" y="269341"/>
                  </a:lnTo>
                  <a:lnTo>
                    <a:pt x="190550" y="118300"/>
                  </a:lnTo>
                  <a:lnTo>
                    <a:pt x="191223" y="112242"/>
                  </a:lnTo>
                  <a:lnTo>
                    <a:pt x="195160" y="76250"/>
                  </a:lnTo>
                  <a:lnTo>
                    <a:pt x="184264" y="47637"/>
                  </a:lnTo>
                  <a:lnTo>
                    <a:pt x="180809" y="38544"/>
                  </a:lnTo>
                  <a:lnTo>
                    <a:pt x="151358" y="11150"/>
                  </a:lnTo>
                  <a:lnTo>
                    <a:pt x="140919" y="8293"/>
                  </a:lnTo>
                  <a:lnTo>
                    <a:pt x="140919" y="79946"/>
                  </a:lnTo>
                  <a:lnTo>
                    <a:pt x="138379" y="92519"/>
                  </a:lnTo>
                  <a:lnTo>
                    <a:pt x="131457" y="102781"/>
                  </a:lnTo>
                  <a:lnTo>
                    <a:pt x="121183" y="109702"/>
                  </a:lnTo>
                  <a:lnTo>
                    <a:pt x="108610" y="112242"/>
                  </a:lnTo>
                  <a:lnTo>
                    <a:pt x="96037" y="109702"/>
                  </a:lnTo>
                  <a:lnTo>
                    <a:pt x="85763" y="102781"/>
                  </a:lnTo>
                  <a:lnTo>
                    <a:pt x="78841" y="92519"/>
                  </a:lnTo>
                  <a:lnTo>
                    <a:pt x="76314" y="79946"/>
                  </a:lnTo>
                  <a:lnTo>
                    <a:pt x="78841" y="67373"/>
                  </a:lnTo>
                  <a:lnTo>
                    <a:pt x="85763" y="57099"/>
                  </a:lnTo>
                  <a:lnTo>
                    <a:pt x="96037" y="50177"/>
                  </a:lnTo>
                  <a:lnTo>
                    <a:pt x="108610" y="47637"/>
                  </a:lnTo>
                  <a:lnTo>
                    <a:pt x="121183" y="50177"/>
                  </a:lnTo>
                  <a:lnTo>
                    <a:pt x="131457" y="57099"/>
                  </a:lnTo>
                  <a:lnTo>
                    <a:pt x="138379" y="67373"/>
                  </a:lnTo>
                  <a:lnTo>
                    <a:pt x="140919" y="79946"/>
                  </a:lnTo>
                  <a:lnTo>
                    <a:pt x="140919" y="8293"/>
                  </a:lnTo>
                  <a:lnTo>
                    <a:pt x="110718" y="25"/>
                  </a:lnTo>
                  <a:lnTo>
                    <a:pt x="109308" y="0"/>
                  </a:lnTo>
                  <a:lnTo>
                    <a:pt x="106502" y="25"/>
                  </a:lnTo>
                  <a:lnTo>
                    <a:pt x="65862" y="11150"/>
                  </a:lnTo>
                  <a:lnTo>
                    <a:pt x="36423" y="38544"/>
                  </a:lnTo>
                  <a:lnTo>
                    <a:pt x="22059" y="76250"/>
                  </a:lnTo>
                  <a:lnTo>
                    <a:pt x="26670" y="118300"/>
                  </a:lnTo>
                  <a:lnTo>
                    <a:pt x="98107" y="269341"/>
                  </a:lnTo>
                  <a:lnTo>
                    <a:pt x="66332" y="270675"/>
                  </a:lnTo>
                  <a:lnTo>
                    <a:pt x="31813" y="275526"/>
                  </a:lnTo>
                  <a:lnTo>
                    <a:pt x="8534" y="282714"/>
                  </a:lnTo>
                  <a:lnTo>
                    <a:pt x="0" y="291503"/>
                  </a:lnTo>
                  <a:lnTo>
                    <a:pt x="8534" y="300316"/>
                  </a:lnTo>
                  <a:lnTo>
                    <a:pt x="31813" y="307505"/>
                  </a:lnTo>
                  <a:lnTo>
                    <a:pt x="66332" y="312343"/>
                  </a:lnTo>
                  <a:lnTo>
                    <a:pt x="108610" y="314121"/>
                  </a:lnTo>
                  <a:lnTo>
                    <a:pt x="150888" y="312343"/>
                  </a:lnTo>
                  <a:lnTo>
                    <a:pt x="185420" y="307505"/>
                  </a:lnTo>
                  <a:lnTo>
                    <a:pt x="197866" y="303657"/>
                  </a:lnTo>
                  <a:lnTo>
                    <a:pt x="208686" y="300316"/>
                  </a:lnTo>
                  <a:lnTo>
                    <a:pt x="217220" y="2915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966190" y="7273820"/>
            <a:ext cx="479425" cy="479425"/>
            <a:chOff x="966190" y="7273820"/>
            <a:chExt cx="479425" cy="479425"/>
          </a:xfrm>
        </p:grpSpPr>
        <p:sp>
          <p:nvSpPr>
            <p:cNvPr id="10" name="object 10"/>
            <p:cNvSpPr/>
            <p:nvPr/>
          </p:nvSpPr>
          <p:spPr>
            <a:xfrm>
              <a:off x="966190" y="7273820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084" y="0"/>
                  </a:moveTo>
                  <a:lnTo>
                    <a:pt x="0" y="0"/>
                  </a:lnTo>
                  <a:lnTo>
                    <a:pt x="0" y="479095"/>
                  </a:lnTo>
                  <a:lnTo>
                    <a:pt x="479084" y="479095"/>
                  </a:lnTo>
                  <a:lnTo>
                    <a:pt x="479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38855" y="7356299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14744" y="131516"/>
                  </a:lnTo>
                  <a:lnTo>
                    <a:pt x="5017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4" y="182317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222328"/>
                  </a:lnTo>
                  <a:lnTo>
                    <a:pt x="129747" y="200855"/>
                  </a:lnTo>
                  <a:lnTo>
                    <a:pt x="119016" y="182317"/>
                  </a:lnTo>
                  <a:lnTo>
                    <a:pt x="103106" y="167869"/>
                  </a:lnTo>
                  <a:lnTo>
                    <a:pt x="83578" y="15866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6" y="131516"/>
                  </a:lnTo>
                  <a:lnTo>
                    <a:pt x="133744" y="91515"/>
                  </a:lnTo>
                  <a:lnTo>
                    <a:pt x="133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3378" y="7435103"/>
              <a:ext cx="129221" cy="8715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38855" y="7356299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4016" y="112981"/>
                  </a:lnTo>
                  <a:lnTo>
                    <a:pt x="14745" y="131516"/>
                  </a:lnTo>
                  <a:lnTo>
                    <a:pt x="30654" y="145964"/>
                  </a:lnTo>
                  <a:lnTo>
                    <a:pt x="5018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5" y="182322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303655"/>
                  </a:lnTo>
                  <a:lnTo>
                    <a:pt x="10470" y="303655"/>
                  </a:lnTo>
                  <a:lnTo>
                    <a:pt x="10501" y="222328"/>
                  </a:lnTo>
                  <a:lnTo>
                    <a:pt x="35965" y="176831"/>
                  </a:lnTo>
                  <a:lnTo>
                    <a:pt x="58448" y="167136"/>
                  </a:lnTo>
                  <a:lnTo>
                    <a:pt x="61987" y="162403"/>
                  </a:lnTo>
                  <a:lnTo>
                    <a:pt x="61987" y="151440"/>
                  </a:lnTo>
                  <a:lnTo>
                    <a:pt x="58448" y="146707"/>
                  </a:lnTo>
                  <a:lnTo>
                    <a:pt x="53171" y="145136"/>
                  </a:lnTo>
                  <a:lnTo>
                    <a:pt x="35965" y="137008"/>
                  </a:lnTo>
                  <a:lnTo>
                    <a:pt x="22494" y="124570"/>
                  </a:lnTo>
                  <a:lnTo>
                    <a:pt x="13691" y="108998"/>
                  </a:lnTo>
                  <a:lnTo>
                    <a:pt x="10501" y="91515"/>
                  </a:lnTo>
                  <a:lnTo>
                    <a:pt x="10470" y="10470"/>
                  </a:lnTo>
                  <a:lnTo>
                    <a:pt x="133755" y="10470"/>
                  </a:lnTo>
                  <a:lnTo>
                    <a:pt x="133755" y="0"/>
                  </a:lnTo>
                  <a:close/>
                </a:path>
                <a:path w="133984" h="314325">
                  <a:moveTo>
                    <a:pt x="133755" y="10470"/>
                  </a:moveTo>
                  <a:lnTo>
                    <a:pt x="123284" y="10470"/>
                  </a:lnTo>
                  <a:lnTo>
                    <a:pt x="123264" y="91515"/>
                  </a:lnTo>
                  <a:lnTo>
                    <a:pt x="120068" y="108998"/>
                  </a:lnTo>
                  <a:lnTo>
                    <a:pt x="111262" y="124570"/>
                  </a:lnTo>
                  <a:lnTo>
                    <a:pt x="97789" y="137008"/>
                  </a:lnTo>
                  <a:lnTo>
                    <a:pt x="80583" y="145136"/>
                  </a:lnTo>
                  <a:lnTo>
                    <a:pt x="75306" y="146707"/>
                  </a:lnTo>
                  <a:lnTo>
                    <a:pt x="71767" y="151440"/>
                  </a:lnTo>
                  <a:lnTo>
                    <a:pt x="71767" y="162403"/>
                  </a:lnTo>
                  <a:lnTo>
                    <a:pt x="75306" y="167136"/>
                  </a:lnTo>
                  <a:lnTo>
                    <a:pt x="80583" y="168706"/>
                  </a:lnTo>
                  <a:lnTo>
                    <a:pt x="97789" y="176831"/>
                  </a:lnTo>
                  <a:lnTo>
                    <a:pt x="111262" y="189269"/>
                  </a:lnTo>
                  <a:lnTo>
                    <a:pt x="120068" y="204844"/>
                  </a:lnTo>
                  <a:lnTo>
                    <a:pt x="123264" y="222328"/>
                  </a:lnTo>
                  <a:lnTo>
                    <a:pt x="123284" y="303655"/>
                  </a:lnTo>
                  <a:lnTo>
                    <a:pt x="133755" y="303655"/>
                  </a:lnTo>
                  <a:lnTo>
                    <a:pt x="133755" y="222328"/>
                  </a:lnTo>
                  <a:lnTo>
                    <a:pt x="129743" y="200860"/>
                  </a:lnTo>
                  <a:lnTo>
                    <a:pt x="119012" y="182322"/>
                  </a:lnTo>
                  <a:lnTo>
                    <a:pt x="103105" y="167874"/>
                  </a:lnTo>
                  <a:lnTo>
                    <a:pt x="83578" y="15867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2" y="131516"/>
                  </a:lnTo>
                  <a:lnTo>
                    <a:pt x="133744" y="91515"/>
                  </a:lnTo>
                  <a:lnTo>
                    <a:pt x="133755" y="104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03794" y="7534065"/>
              <a:ext cx="7620" cy="19050"/>
            </a:xfrm>
            <a:custGeom>
              <a:avLst/>
              <a:gdLst/>
              <a:ahLst/>
              <a:cxnLst/>
              <a:rect l="l" t="t" r="r" b="b"/>
              <a:pathLst>
                <a:path w="7619" h="19050">
                  <a:moveTo>
                    <a:pt x="4419" y="15201"/>
                  </a:moveTo>
                  <a:lnTo>
                    <a:pt x="3429" y="14198"/>
                  </a:lnTo>
                  <a:lnTo>
                    <a:pt x="990" y="14198"/>
                  </a:lnTo>
                  <a:lnTo>
                    <a:pt x="0" y="15201"/>
                  </a:lnTo>
                  <a:lnTo>
                    <a:pt x="0" y="17627"/>
                  </a:lnTo>
                  <a:lnTo>
                    <a:pt x="990" y="18618"/>
                  </a:lnTo>
                  <a:lnTo>
                    <a:pt x="3429" y="18618"/>
                  </a:lnTo>
                  <a:lnTo>
                    <a:pt x="4419" y="17627"/>
                  </a:lnTo>
                  <a:lnTo>
                    <a:pt x="4419" y="16408"/>
                  </a:lnTo>
                  <a:lnTo>
                    <a:pt x="4419" y="15201"/>
                  </a:lnTo>
                  <a:close/>
                </a:path>
                <a:path w="7619" h="19050">
                  <a:moveTo>
                    <a:pt x="7416" y="1003"/>
                  </a:moveTo>
                  <a:lnTo>
                    <a:pt x="6438" y="0"/>
                  </a:lnTo>
                  <a:lnTo>
                    <a:pt x="4000" y="0"/>
                  </a:lnTo>
                  <a:lnTo>
                    <a:pt x="3009" y="1003"/>
                  </a:lnTo>
                  <a:lnTo>
                    <a:pt x="3009" y="3429"/>
                  </a:lnTo>
                  <a:lnTo>
                    <a:pt x="4000" y="4419"/>
                  </a:lnTo>
                  <a:lnTo>
                    <a:pt x="6438" y="4419"/>
                  </a:lnTo>
                  <a:lnTo>
                    <a:pt x="7416" y="3429"/>
                  </a:lnTo>
                  <a:lnTo>
                    <a:pt x="7416" y="2209"/>
                  </a:lnTo>
                  <a:lnTo>
                    <a:pt x="7416" y="1003"/>
                  </a:lnTo>
                  <a:close/>
                </a:path>
              </a:pathLst>
            </a:custGeom>
            <a:solidFill>
              <a:srgbClr val="202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966190" y="8099858"/>
            <a:ext cx="479425" cy="479425"/>
            <a:chOff x="966190" y="8099858"/>
            <a:chExt cx="479425" cy="479425"/>
          </a:xfrm>
        </p:grpSpPr>
        <p:sp>
          <p:nvSpPr>
            <p:cNvPr id="16" name="object 16"/>
            <p:cNvSpPr/>
            <p:nvPr/>
          </p:nvSpPr>
          <p:spPr>
            <a:xfrm>
              <a:off x="966190" y="8099858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084" y="0"/>
                  </a:moveTo>
                  <a:lnTo>
                    <a:pt x="0" y="0"/>
                  </a:lnTo>
                  <a:lnTo>
                    <a:pt x="0" y="479095"/>
                  </a:lnTo>
                  <a:lnTo>
                    <a:pt x="479084" y="479095"/>
                  </a:lnTo>
                  <a:lnTo>
                    <a:pt x="479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38855" y="8182347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14744" y="131516"/>
                  </a:lnTo>
                  <a:lnTo>
                    <a:pt x="5017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4" y="182317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222328"/>
                  </a:lnTo>
                  <a:lnTo>
                    <a:pt x="129747" y="200855"/>
                  </a:lnTo>
                  <a:lnTo>
                    <a:pt x="119016" y="182317"/>
                  </a:lnTo>
                  <a:lnTo>
                    <a:pt x="103106" y="167869"/>
                  </a:lnTo>
                  <a:lnTo>
                    <a:pt x="83578" y="15866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6" y="131516"/>
                  </a:lnTo>
                  <a:lnTo>
                    <a:pt x="133744" y="91515"/>
                  </a:lnTo>
                  <a:lnTo>
                    <a:pt x="133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8855" y="8427251"/>
              <a:ext cx="133765" cy="6922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138855" y="8182347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4016" y="112981"/>
                  </a:lnTo>
                  <a:lnTo>
                    <a:pt x="14745" y="131516"/>
                  </a:lnTo>
                  <a:lnTo>
                    <a:pt x="30654" y="145964"/>
                  </a:lnTo>
                  <a:lnTo>
                    <a:pt x="5018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5" y="182322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303655"/>
                  </a:lnTo>
                  <a:lnTo>
                    <a:pt x="10470" y="303655"/>
                  </a:lnTo>
                  <a:lnTo>
                    <a:pt x="10501" y="222328"/>
                  </a:lnTo>
                  <a:lnTo>
                    <a:pt x="35965" y="176831"/>
                  </a:lnTo>
                  <a:lnTo>
                    <a:pt x="58448" y="167136"/>
                  </a:lnTo>
                  <a:lnTo>
                    <a:pt x="61987" y="162403"/>
                  </a:lnTo>
                  <a:lnTo>
                    <a:pt x="61987" y="151440"/>
                  </a:lnTo>
                  <a:lnTo>
                    <a:pt x="58448" y="146707"/>
                  </a:lnTo>
                  <a:lnTo>
                    <a:pt x="53148" y="145126"/>
                  </a:lnTo>
                  <a:lnTo>
                    <a:pt x="35959" y="137002"/>
                  </a:lnTo>
                  <a:lnTo>
                    <a:pt x="22491" y="124565"/>
                  </a:lnTo>
                  <a:lnTo>
                    <a:pt x="13690" y="108993"/>
                  </a:lnTo>
                  <a:lnTo>
                    <a:pt x="10501" y="91515"/>
                  </a:lnTo>
                  <a:lnTo>
                    <a:pt x="10470" y="10470"/>
                  </a:lnTo>
                  <a:lnTo>
                    <a:pt x="133755" y="10470"/>
                  </a:lnTo>
                  <a:lnTo>
                    <a:pt x="133755" y="0"/>
                  </a:lnTo>
                  <a:close/>
                </a:path>
                <a:path w="133984" h="314325">
                  <a:moveTo>
                    <a:pt x="133755" y="10470"/>
                  </a:moveTo>
                  <a:lnTo>
                    <a:pt x="123284" y="10470"/>
                  </a:lnTo>
                  <a:lnTo>
                    <a:pt x="123264" y="91515"/>
                  </a:lnTo>
                  <a:lnTo>
                    <a:pt x="120065" y="108998"/>
                  </a:lnTo>
                  <a:lnTo>
                    <a:pt x="111259" y="124570"/>
                  </a:lnTo>
                  <a:lnTo>
                    <a:pt x="97786" y="137008"/>
                  </a:lnTo>
                  <a:lnTo>
                    <a:pt x="80569" y="145136"/>
                  </a:lnTo>
                  <a:lnTo>
                    <a:pt x="75309" y="146707"/>
                  </a:lnTo>
                  <a:lnTo>
                    <a:pt x="71767" y="151440"/>
                  </a:lnTo>
                  <a:lnTo>
                    <a:pt x="71767" y="162403"/>
                  </a:lnTo>
                  <a:lnTo>
                    <a:pt x="75317" y="167146"/>
                  </a:lnTo>
                  <a:lnTo>
                    <a:pt x="80594" y="168706"/>
                  </a:lnTo>
                  <a:lnTo>
                    <a:pt x="97794" y="176835"/>
                  </a:lnTo>
                  <a:lnTo>
                    <a:pt x="111263" y="189273"/>
                  </a:lnTo>
                  <a:lnTo>
                    <a:pt x="120068" y="204845"/>
                  </a:lnTo>
                  <a:lnTo>
                    <a:pt x="123264" y="222328"/>
                  </a:lnTo>
                  <a:lnTo>
                    <a:pt x="123284" y="303655"/>
                  </a:lnTo>
                  <a:lnTo>
                    <a:pt x="133755" y="303655"/>
                  </a:lnTo>
                  <a:lnTo>
                    <a:pt x="133755" y="222328"/>
                  </a:lnTo>
                  <a:lnTo>
                    <a:pt x="129743" y="200860"/>
                  </a:lnTo>
                  <a:lnTo>
                    <a:pt x="119012" y="182322"/>
                  </a:lnTo>
                  <a:lnTo>
                    <a:pt x="103105" y="167874"/>
                  </a:lnTo>
                  <a:lnTo>
                    <a:pt x="83578" y="15867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2" y="131516"/>
                  </a:lnTo>
                  <a:lnTo>
                    <a:pt x="133744" y="91515"/>
                  </a:lnTo>
                  <a:lnTo>
                    <a:pt x="133755" y="104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6328373" y="9379422"/>
            <a:ext cx="2587625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110" dirty="0">
                <a:solidFill>
                  <a:srgbClr val="202B7D"/>
                </a:solidFill>
                <a:latin typeface="Trebuchet MS"/>
                <a:cs typeface="Trebuchet MS"/>
              </a:rPr>
              <a:t>+374</a:t>
            </a:r>
            <a:r>
              <a:rPr sz="2300" spc="-10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202B7D"/>
                </a:solidFill>
                <a:latin typeface="Trebuchet MS"/>
                <a:cs typeface="Trebuchet MS"/>
              </a:rPr>
              <a:t>(95)</a:t>
            </a:r>
            <a:r>
              <a:rPr sz="2300" spc="-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lang="en-US" sz="2300" spc="120" dirty="0">
                <a:solidFill>
                  <a:srgbClr val="202B7D"/>
                </a:solidFill>
                <a:latin typeface="Trebuchet MS"/>
                <a:cs typeface="Trebuchet MS"/>
              </a:rPr>
              <a:t>70</a:t>
            </a:r>
            <a:r>
              <a:rPr sz="2300" spc="-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lang="en-US" sz="2300" spc="120" dirty="0">
                <a:solidFill>
                  <a:srgbClr val="202B7D"/>
                </a:solidFill>
                <a:latin typeface="Trebuchet MS"/>
                <a:cs typeface="Trebuchet MS"/>
              </a:rPr>
              <a:t>20</a:t>
            </a:r>
            <a:r>
              <a:rPr sz="2300" spc="-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spc="105" dirty="0">
                <a:solidFill>
                  <a:srgbClr val="202B7D"/>
                </a:solidFill>
                <a:latin typeface="Trebuchet MS"/>
                <a:cs typeface="Trebuchet MS"/>
              </a:rPr>
              <a:t>00</a:t>
            </a:r>
            <a:endParaRPr sz="2300" dirty="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67818" y="6433480"/>
            <a:ext cx="7228205" cy="20154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Հասցե՝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0" dirty="0">
                <a:solidFill>
                  <a:srgbClr val="FFFFFF"/>
                </a:solidFill>
                <a:latin typeface="Trebuchet MS"/>
                <a:cs typeface="Trebuchet MS"/>
              </a:rPr>
              <a:t>ք.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55" dirty="0">
                <a:solidFill>
                  <a:srgbClr val="FFFFFF"/>
                </a:solidFill>
                <a:latin typeface="Trebuchet MS"/>
                <a:cs typeface="Trebuchet MS"/>
              </a:rPr>
              <a:t>Երևան,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Նոր-Նորք,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Միկոյան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25" dirty="0">
                <a:solidFill>
                  <a:srgbClr val="FFFFFF"/>
                </a:solidFill>
                <a:latin typeface="Trebuchet MS"/>
                <a:cs typeface="Trebuchet MS"/>
              </a:rPr>
              <a:t>9/3</a:t>
            </a:r>
            <a:endParaRPr sz="2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755"/>
              </a:spcBef>
            </a:pP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Շին.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թույլտվության</a:t>
            </a:r>
            <a:r>
              <a:rPr sz="205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ժամկետ`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22/02/2023թ.</a:t>
            </a:r>
            <a:endParaRPr sz="2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755"/>
              </a:spcBef>
            </a:pP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Շին. </a:t>
            </a:r>
            <a:r>
              <a:rPr sz="2050" spc="90" dirty="0">
                <a:solidFill>
                  <a:srgbClr val="FFFFFF"/>
                </a:solidFill>
                <a:latin typeface="Trebuchet MS"/>
                <a:cs typeface="Trebuchet MS"/>
              </a:rPr>
              <a:t>աշխատանքների</a:t>
            </a:r>
            <a:r>
              <a:rPr sz="205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իրականացման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 ժամկետ՝</a:t>
            </a:r>
            <a:r>
              <a:rPr sz="205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85" dirty="0">
                <a:solidFill>
                  <a:srgbClr val="FFFFFF"/>
                </a:solidFill>
                <a:latin typeface="Trebuchet MS"/>
                <a:cs typeface="Trebuchet MS"/>
              </a:rPr>
              <a:t>39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40" dirty="0">
                <a:solidFill>
                  <a:srgbClr val="FFFFFF"/>
                </a:solidFill>
                <a:latin typeface="Trebuchet MS"/>
                <a:cs typeface="Trebuchet MS"/>
              </a:rPr>
              <a:t>ամիս</a:t>
            </a:r>
            <a:endParaRPr sz="2050">
              <a:latin typeface="Trebuchet MS"/>
              <a:cs typeface="Trebuchet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754261" y="9893866"/>
            <a:ext cx="3215640" cy="689610"/>
            <a:chOff x="2754261" y="9893866"/>
            <a:chExt cx="3215640" cy="689610"/>
          </a:xfrm>
        </p:grpSpPr>
        <p:sp>
          <p:nvSpPr>
            <p:cNvPr id="23" name="object 23"/>
            <p:cNvSpPr/>
            <p:nvPr/>
          </p:nvSpPr>
          <p:spPr>
            <a:xfrm>
              <a:off x="2789862" y="9893866"/>
              <a:ext cx="3036570" cy="471805"/>
            </a:xfrm>
            <a:custGeom>
              <a:avLst/>
              <a:gdLst/>
              <a:ahLst/>
              <a:cxnLst/>
              <a:rect l="l" t="t" r="r" b="b"/>
              <a:pathLst>
                <a:path w="3036570" h="471804">
                  <a:moveTo>
                    <a:pt x="3036556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3036556" y="471189"/>
                  </a:lnTo>
                  <a:lnTo>
                    <a:pt x="3036556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759497" y="9930514"/>
              <a:ext cx="3036570" cy="471805"/>
            </a:xfrm>
            <a:custGeom>
              <a:avLst/>
              <a:gdLst/>
              <a:ahLst/>
              <a:cxnLst/>
              <a:rect l="l" t="t" r="r" b="b"/>
              <a:pathLst>
                <a:path w="3036570" h="471804">
                  <a:moveTo>
                    <a:pt x="3036556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3036556" y="471189"/>
                  </a:lnTo>
                  <a:lnTo>
                    <a:pt x="30365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759497" y="9930514"/>
              <a:ext cx="3036570" cy="471805"/>
            </a:xfrm>
            <a:custGeom>
              <a:avLst/>
              <a:gdLst/>
              <a:ahLst/>
              <a:cxnLst/>
              <a:rect l="l" t="t" r="r" b="b"/>
              <a:pathLst>
                <a:path w="3036570" h="471804">
                  <a:moveTo>
                    <a:pt x="3036556" y="471189"/>
                  </a:moveTo>
                  <a:lnTo>
                    <a:pt x="0" y="471189"/>
                  </a:lnTo>
                  <a:lnTo>
                    <a:pt x="0" y="0"/>
                  </a:lnTo>
                  <a:lnTo>
                    <a:pt x="3036556" y="0"/>
                  </a:lnTo>
                  <a:lnTo>
                    <a:pt x="3036556" y="471189"/>
                  </a:lnTo>
                  <a:close/>
                </a:path>
              </a:pathLst>
            </a:custGeom>
            <a:ln w="10470">
              <a:solidFill>
                <a:srgbClr val="D2D2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07564" y="10321098"/>
              <a:ext cx="262255" cy="262255"/>
            </a:xfrm>
            <a:custGeom>
              <a:avLst/>
              <a:gdLst/>
              <a:ahLst/>
              <a:cxnLst/>
              <a:rect l="l" t="t" r="r" b="b"/>
              <a:pathLst>
                <a:path w="262254" h="262254">
                  <a:moveTo>
                    <a:pt x="0" y="0"/>
                  </a:moveTo>
                  <a:lnTo>
                    <a:pt x="109902" y="261782"/>
                  </a:lnTo>
                  <a:lnTo>
                    <a:pt x="133912" y="171272"/>
                  </a:lnTo>
                  <a:lnTo>
                    <a:pt x="222621" y="259981"/>
                  </a:lnTo>
                  <a:lnTo>
                    <a:pt x="259981" y="222621"/>
                  </a:lnTo>
                  <a:lnTo>
                    <a:pt x="171272" y="133912"/>
                  </a:lnTo>
                  <a:lnTo>
                    <a:pt x="261772" y="109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2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191200" y="672619"/>
            <a:ext cx="194056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i="1" spc="285" dirty="0">
                <a:solidFill>
                  <a:srgbClr val="202B7D"/>
                </a:solidFill>
                <a:latin typeface="Trebuchet MS"/>
                <a:cs typeface="Trebuchet MS"/>
              </a:rPr>
              <a:t>fas</a:t>
            </a:r>
            <a:r>
              <a:rPr sz="1950" i="1" spc="-19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1950" i="1" spc="290" dirty="0">
                <a:solidFill>
                  <a:srgbClr val="202B7D"/>
                </a:solidFill>
                <a:latin typeface="Trebuchet MS"/>
                <a:cs typeface="Trebuchet MS"/>
              </a:rPr>
              <a:t>tbank.am </a:t>
            </a:r>
            <a:endParaRPr sz="1950" dirty="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328373" y="9819570"/>
            <a:ext cx="2587625" cy="36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00"/>
              </a:lnSpc>
            </a:pPr>
            <a:r>
              <a:rPr sz="2300" spc="110" dirty="0">
                <a:solidFill>
                  <a:srgbClr val="202B7D"/>
                </a:solidFill>
                <a:latin typeface="Trebuchet MS"/>
                <a:cs typeface="Trebuchet MS"/>
              </a:rPr>
              <a:t>+374</a:t>
            </a:r>
            <a:r>
              <a:rPr sz="2300" spc="-10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202B7D"/>
                </a:solidFill>
                <a:latin typeface="Trebuchet MS"/>
                <a:cs typeface="Trebuchet MS"/>
              </a:rPr>
              <a:t>(95)</a:t>
            </a:r>
            <a:r>
              <a:rPr sz="2300" spc="-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spc="120" dirty="0">
                <a:solidFill>
                  <a:srgbClr val="202B7D"/>
                </a:solidFill>
                <a:latin typeface="Trebuchet MS"/>
                <a:cs typeface="Trebuchet MS"/>
              </a:rPr>
              <a:t>70</a:t>
            </a:r>
            <a:r>
              <a:rPr sz="2300" spc="-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spc="120" dirty="0">
                <a:solidFill>
                  <a:srgbClr val="202B7D"/>
                </a:solidFill>
                <a:latin typeface="Trebuchet MS"/>
                <a:cs typeface="Trebuchet MS"/>
              </a:rPr>
              <a:t>10</a:t>
            </a:r>
            <a:r>
              <a:rPr sz="2300" spc="-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spc="105" dirty="0">
                <a:solidFill>
                  <a:srgbClr val="202B7D"/>
                </a:solidFill>
                <a:latin typeface="Trebuchet MS"/>
                <a:cs typeface="Trebuchet MS"/>
              </a:rPr>
              <a:t>00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20"/>
              </a:lnSpc>
            </a:pPr>
            <a:r>
              <a:rPr lang="hy-AM" spc="85" dirty="0"/>
              <a:t>Իմանալ</a:t>
            </a:r>
            <a:r>
              <a:rPr lang="hy-AM" spc="-60" dirty="0"/>
              <a:t> </a:t>
            </a:r>
            <a:r>
              <a:rPr lang="hy-AM" spc="90" dirty="0"/>
              <a:t>ավելին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3837" y="1072449"/>
            <a:ext cx="14137640" cy="9032240"/>
          </a:xfrm>
          <a:custGeom>
            <a:avLst/>
            <a:gdLst/>
            <a:ahLst/>
            <a:cxnLst/>
            <a:rect l="l" t="t" r="r" b="b"/>
            <a:pathLst>
              <a:path w="14137640" h="9032240">
                <a:moveTo>
                  <a:pt x="14137475" y="0"/>
                </a:moveTo>
                <a:lnTo>
                  <a:pt x="0" y="0"/>
                </a:lnTo>
                <a:lnTo>
                  <a:pt x="0" y="9032217"/>
                </a:lnTo>
                <a:lnTo>
                  <a:pt x="14137475" y="9032217"/>
                </a:lnTo>
                <a:lnTo>
                  <a:pt x="14137475" y="0"/>
                </a:lnTo>
                <a:close/>
              </a:path>
            </a:pathLst>
          </a:custGeom>
          <a:solidFill>
            <a:srgbClr val="202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36092" y="2276349"/>
            <a:ext cx="9564106" cy="675584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67808" y="2059079"/>
            <a:ext cx="7230109" cy="117025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11700"/>
              </a:lnSpc>
              <a:spcBef>
                <a:spcPts val="90"/>
              </a:spcBef>
            </a:pPr>
            <a:r>
              <a:rPr lang="hy-AM" sz="3500" dirty="0"/>
              <a:t>«ՊԱՐԿ ԴԻՎԵԼՈՓՄԵՆԹ» ՍՊԸ </a:t>
            </a:r>
            <a:r>
              <a:rPr lang="en-US" sz="3500" dirty="0"/>
              <a:t>(</a:t>
            </a:r>
            <a:r>
              <a:rPr lang="hy-AM" sz="3500" dirty="0"/>
              <a:t>ՀՐԱԶԴԱՆ ՆԱԽԱԳԻԾ) 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966190" y="6447772"/>
            <a:ext cx="479425" cy="479425"/>
            <a:chOff x="966190" y="6447772"/>
            <a:chExt cx="479425" cy="479425"/>
          </a:xfrm>
        </p:grpSpPr>
        <p:sp>
          <p:nvSpPr>
            <p:cNvPr id="6" name="object 6"/>
            <p:cNvSpPr/>
            <p:nvPr/>
          </p:nvSpPr>
          <p:spPr>
            <a:xfrm>
              <a:off x="966190" y="6447772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084" y="0"/>
                  </a:moveTo>
                  <a:lnTo>
                    <a:pt x="0" y="0"/>
                  </a:lnTo>
                  <a:lnTo>
                    <a:pt x="0" y="479095"/>
                  </a:lnTo>
                  <a:lnTo>
                    <a:pt x="479084" y="479095"/>
                  </a:lnTo>
                  <a:lnTo>
                    <a:pt x="479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9158" y="6564135"/>
              <a:ext cx="91672" cy="9166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97114" y="6530269"/>
              <a:ext cx="217804" cy="314325"/>
            </a:xfrm>
            <a:custGeom>
              <a:avLst/>
              <a:gdLst/>
              <a:ahLst/>
              <a:cxnLst/>
              <a:rect l="l" t="t" r="r" b="b"/>
              <a:pathLst>
                <a:path w="217805" h="314325">
                  <a:moveTo>
                    <a:pt x="217220" y="291503"/>
                  </a:moveTo>
                  <a:lnTo>
                    <a:pt x="208686" y="282714"/>
                  </a:lnTo>
                  <a:lnTo>
                    <a:pt x="202984" y="280962"/>
                  </a:lnTo>
                  <a:lnTo>
                    <a:pt x="202984" y="291503"/>
                  </a:lnTo>
                  <a:lnTo>
                    <a:pt x="190271" y="295605"/>
                  </a:lnTo>
                  <a:lnTo>
                    <a:pt x="170129" y="299542"/>
                  </a:lnTo>
                  <a:lnTo>
                    <a:pt x="142824" y="302488"/>
                  </a:lnTo>
                  <a:lnTo>
                    <a:pt x="108610" y="303657"/>
                  </a:lnTo>
                  <a:lnTo>
                    <a:pt x="74396" y="302488"/>
                  </a:lnTo>
                  <a:lnTo>
                    <a:pt x="47091" y="299542"/>
                  </a:lnTo>
                  <a:lnTo>
                    <a:pt x="26949" y="295605"/>
                  </a:lnTo>
                  <a:lnTo>
                    <a:pt x="14236" y="291503"/>
                  </a:lnTo>
                  <a:lnTo>
                    <a:pt x="26949" y="287413"/>
                  </a:lnTo>
                  <a:lnTo>
                    <a:pt x="47091" y="283489"/>
                  </a:lnTo>
                  <a:lnTo>
                    <a:pt x="74396" y="280530"/>
                  </a:lnTo>
                  <a:lnTo>
                    <a:pt x="102946" y="279577"/>
                  </a:lnTo>
                  <a:lnTo>
                    <a:pt x="108610" y="291515"/>
                  </a:lnTo>
                  <a:lnTo>
                    <a:pt x="114261" y="279577"/>
                  </a:lnTo>
                  <a:lnTo>
                    <a:pt x="142824" y="280530"/>
                  </a:lnTo>
                  <a:lnTo>
                    <a:pt x="170129" y="283489"/>
                  </a:lnTo>
                  <a:lnTo>
                    <a:pt x="190271" y="287413"/>
                  </a:lnTo>
                  <a:lnTo>
                    <a:pt x="202984" y="291503"/>
                  </a:lnTo>
                  <a:lnTo>
                    <a:pt x="202984" y="280962"/>
                  </a:lnTo>
                  <a:lnTo>
                    <a:pt x="197878" y="279374"/>
                  </a:lnTo>
                  <a:lnTo>
                    <a:pt x="185420" y="275526"/>
                  </a:lnTo>
                  <a:lnTo>
                    <a:pt x="150888" y="270675"/>
                  </a:lnTo>
                  <a:lnTo>
                    <a:pt x="119100" y="269341"/>
                  </a:lnTo>
                  <a:lnTo>
                    <a:pt x="190550" y="118300"/>
                  </a:lnTo>
                  <a:lnTo>
                    <a:pt x="191223" y="112242"/>
                  </a:lnTo>
                  <a:lnTo>
                    <a:pt x="195160" y="76250"/>
                  </a:lnTo>
                  <a:lnTo>
                    <a:pt x="184264" y="47637"/>
                  </a:lnTo>
                  <a:lnTo>
                    <a:pt x="180809" y="38544"/>
                  </a:lnTo>
                  <a:lnTo>
                    <a:pt x="151358" y="11150"/>
                  </a:lnTo>
                  <a:lnTo>
                    <a:pt x="140919" y="8293"/>
                  </a:lnTo>
                  <a:lnTo>
                    <a:pt x="140919" y="79946"/>
                  </a:lnTo>
                  <a:lnTo>
                    <a:pt x="138379" y="92519"/>
                  </a:lnTo>
                  <a:lnTo>
                    <a:pt x="131457" y="102781"/>
                  </a:lnTo>
                  <a:lnTo>
                    <a:pt x="121183" y="109702"/>
                  </a:lnTo>
                  <a:lnTo>
                    <a:pt x="108610" y="112242"/>
                  </a:lnTo>
                  <a:lnTo>
                    <a:pt x="96037" y="109702"/>
                  </a:lnTo>
                  <a:lnTo>
                    <a:pt x="85763" y="102781"/>
                  </a:lnTo>
                  <a:lnTo>
                    <a:pt x="78841" y="92519"/>
                  </a:lnTo>
                  <a:lnTo>
                    <a:pt x="76314" y="79946"/>
                  </a:lnTo>
                  <a:lnTo>
                    <a:pt x="78841" y="67373"/>
                  </a:lnTo>
                  <a:lnTo>
                    <a:pt x="85763" y="57099"/>
                  </a:lnTo>
                  <a:lnTo>
                    <a:pt x="96037" y="50177"/>
                  </a:lnTo>
                  <a:lnTo>
                    <a:pt x="108610" y="47637"/>
                  </a:lnTo>
                  <a:lnTo>
                    <a:pt x="121183" y="50177"/>
                  </a:lnTo>
                  <a:lnTo>
                    <a:pt x="131457" y="57099"/>
                  </a:lnTo>
                  <a:lnTo>
                    <a:pt x="138379" y="67373"/>
                  </a:lnTo>
                  <a:lnTo>
                    <a:pt x="140919" y="79946"/>
                  </a:lnTo>
                  <a:lnTo>
                    <a:pt x="140919" y="8293"/>
                  </a:lnTo>
                  <a:lnTo>
                    <a:pt x="110718" y="25"/>
                  </a:lnTo>
                  <a:lnTo>
                    <a:pt x="109308" y="0"/>
                  </a:lnTo>
                  <a:lnTo>
                    <a:pt x="106502" y="25"/>
                  </a:lnTo>
                  <a:lnTo>
                    <a:pt x="65862" y="11150"/>
                  </a:lnTo>
                  <a:lnTo>
                    <a:pt x="36423" y="38544"/>
                  </a:lnTo>
                  <a:lnTo>
                    <a:pt x="22059" y="76250"/>
                  </a:lnTo>
                  <a:lnTo>
                    <a:pt x="26670" y="118300"/>
                  </a:lnTo>
                  <a:lnTo>
                    <a:pt x="98107" y="269341"/>
                  </a:lnTo>
                  <a:lnTo>
                    <a:pt x="66332" y="270675"/>
                  </a:lnTo>
                  <a:lnTo>
                    <a:pt x="31813" y="275526"/>
                  </a:lnTo>
                  <a:lnTo>
                    <a:pt x="8534" y="282714"/>
                  </a:lnTo>
                  <a:lnTo>
                    <a:pt x="0" y="291503"/>
                  </a:lnTo>
                  <a:lnTo>
                    <a:pt x="8534" y="300316"/>
                  </a:lnTo>
                  <a:lnTo>
                    <a:pt x="31813" y="307505"/>
                  </a:lnTo>
                  <a:lnTo>
                    <a:pt x="66332" y="312343"/>
                  </a:lnTo>
                  <a:lnTo>
                    <a:pt x="108610" y="314121"/>
                  </a:lnTo>
                  <a:lnTo>
                    <a:pt x="150888" y="312343"/>
                  </a:lnTo>
                  <a:lnTo>
                    <a:pt x="185420" y="307505"/>
                  </a:lnTo>
                  <a:lnTo>
                    <a:pt x="197866" y="303657"/>
                  </a:lnTo>
                  <a:lnTo>
                    <a:pt x="208686" y="300316"/>
                  </a:lnTo>
                  <a:lnTo>
                    <a:pt x="217220" y="2915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966190" y="7273820"/>
            <a:ext cx="479425" cy="479425"/>
            <a:chOff x="966190" y="7273820"/>
            <a:chExt cx="479425" cy="479425"/>
          </a:xfrm>
        </p:grpSpPr>
        <p:sp>
          <p:nvSpPr>
            <p:cNvPr id="10" name="object 10"/>
            <p:cNvSpPr/>
            <p:nvPr/>
          </p:nvSpPr>
          <p:spPr>
            <a:xfrm>
              <a:off x="966190" y="7273820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084" y="0"/>
                  </a:moveTo>
                  <a:lnTo>
                    <a:pt x="0" y="0"/>
                  </a:lnTo>
                  <a:lnTo>
                    <a:pt x="0" y="479095"/>
                  </a:lnTo>
                  <a:lnTo>
                    <a:pt x="479084" y="479095"/>
                  </a:lnTo>
                  <a:lnTo>
                    <a:pt x="479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38855" y="7356299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14744" y="131516"/>
                  </a:lnTo>
                  <a:lnTo>
                    <a:pt x="5017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4" y="182317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222328"/>
                  </a:lnTo>
                  <a:lnTo>
                    <a:pt x="129747" y="200855"/>
                  </a:lnTo>
                  <a:lnTo>
                    <a:pt x="119016" y="182317"/>
                  </a:lnTo>
                  <a:lnTo>
                    <a:pt x="103106" y="167869"/>
                  </a:lnTo>
                  <a:lnTo>
                    <a:pt x="83578" y="15866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6" y="131516"/>
                  </a:lnTo>
                  <a:lnTo>
                    <a:pt x="133744" y="91515"/>
                  </a:lnTo>
                  <a:lnTo>
                    <a:pt x="133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3378" y="7435103"/>
              <a:ext cx="129221" cy="8715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38855" y="7356299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14739" y="131520"/>
                  </a:lnTo>
                  <a:lnTo>
                    <a:pt x="5017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39" y="182321"/>
                  </a:lnTo>
                  <a:lnTo>
                    <a:pt x="1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303655"/>
                  </a:lnTo>
                  <a:lnTo>
                    <a:pt x="10470" y="303655"/>
                  </a:lnTo>
                  <a:lnTo>
                    <a:pt x="10490" y="222328"/>
                  </a:lnTo>
                  <a:lnTo>
                    <a:pt x="35960" y="176835"/>
                  </a:lnTo>
                  <a:lnTo>
                    <a:pt x="58438" y="167136"/>
                  </a:lnTo>
                  <a:lnTo>
                    <a:pt x="61987" y="162403"/>
                  </a:lnTo>
                  <a:lnTo>
                    <a:pt x="61987" y="151440"/>
                  </a:lnTo>
                  <a:lnTo>
                    <a:pt x="58438" y="146707"/>
                  </a:lnTo>
                  <a:lnTo>
                    <a:pt x="53160" y="145136"/>
                  </a:lnTo>
                  <a:lnTo>
                    <a:pt x="35960" y="137006"/>
                  </a:lnTo>
                  <a:lnTo>
                    <a:pt x="22491" y="124566"/>
                  </a:lnTo>
                  <a:lnTo>
                    <a:pt x="13686" y="108993"/>
                  </a:lnTo>
                  <a:lnTo>
                    <a:pt x="10490" y="91515"/>
                  </a:lnTo>
                  <a:lnTo>
                    <a:pt x="10470" y="10470"/>
                  </a:lnTo>
                  <a:lnTo>
                    <a:pt x="133755" y="10470"/>
                  </a:lnTo>
                  <a:lnTo>
                    <a:pt x="133755" y="0"/>
                  </a:lnTo>
                  <a:close/>
                </a:path>
                <a:path w="133984" h="314325">
                  <a:moveTo>
                    <a:pt x="133755" y="10470"/>
                  </a:moveTo>
                  <a:lnTo>
                    <a:pt x="123284" y="10470"/>
                  </a:lnTo>
                  <a:lnTo>
                    <a:pt x="123253" y="91515"/>
                  </a:lnTo>
                  <a:lnTo>
                    <a:pt x="120063" y="108993"/>
                  </a:lnTo>
                  <a:lnTo>
                    <a:pt x="111262" y="124566"/>
                  </a:lnTo>
                  <a:lnTo>
                    <a:pt x="97793" y="137006"/>
                  </a:lnTo>
                  <a:lnTo>
                    <a:pt x="80594" y="145136"/>
                  </a:lnTo>
                  <a:lnTo>
                    <a:pt x="75309" y="146707"/>
                  </a:lnTo>
                  <a:lnTo>
                    <a:pt x="71767" y="151440"/>
                  </a:lnTo>
                  <a:lnTo>
                    <a:pt x="71767" y="162403"/>
                  </a:lnTo>
                  <a:lnTo>
                    <a:pt x="75317" y="167136"/>
                  </a:lnTo>
                  <a:lnTo>
                    <a:pt x="80583" y="168706"/>
                  </a:lnTo>
                  <a:lnTo>
                    <a:pt x="97789" y="176835"/>
                  </a:lnTo>
                  <a:lnTo>
                    <a:pt x="111261" y="189273"/>
                  </a:lnTo>
                  <a:lnTo>
                    <a:pt x="120063" y="204845"/>
                  </a:lnTo>
                  <a:lnTo>
                    <a:pt x="123253" y="222328"/>
                  </a:lnTo>
                  <a:lnTo>
                    <a:pt x="123284" y="303655"/>
                  </a:lnTo>
                  <a:lnTo>
                    <a:pt x="133755" y="303655"/>
                  </a:lnTo>
                  <a:lnTo>
                    <a:pt x="133734" y="222328"/>
                  </a:lnTo>
                  <a:lnTo>
                    <a:pt x="119010" y="182321"/>
                  </a:lnTo>
                  <a:lnTo>
                    <a:pt x="83578" y="15866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0" y="131520"/>
                  </a:lnTo>
                  <a:lnTo>
                    <a:pt x="133734" y="91515"/>
                  </a:lnTo>
                  <a:lnTo>
                    <a:pt x="133755" y="104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03794" y="7534065"/>
              <a:ext cx="7620" cy="19050"/>
            </a:xfrm>
            <a:custGeom>
              <a:avLst/>
              <a:gdLst/>
              <a:ahLst/>
              <a:cxnLst/>
              <a:rect l="l" t="t" r="r" b="b"/>
              <a:pathLst>
                <a:path w="7619" h="19050">
                  <a:moveTo>
                    <a:pt x="4419" y="15201"/>
                  </a:moveTo>
                  <a:lnTo>
                    <a:pt x="3429" y="14198"/>
                  </a:lnTo>
                  <a:lnTo>
                    <a:pt x="990" y="14198"/>
                  </a:lnTo>
                  <a:lnTo>
                    <a:pt x="0" y="15201"/>
                  </a:lnTo>
                  <a:lnTo>
                    <a:pt x="0" y="17627"/>
                  </a:lnTo>
                  <a:lnTo>
                    <a:pt x="990" y="18618"/>
                  </a:lnTo>
                  <a:lnTo>
                    <a:pt x="3429" y="18618"/>
                  </a:lnTo>
                  <a:lnTo>
                    <a:pt x="4419" y="17627"/>
                  </a:lnTo>
                  <a:lnTo>
                    <a:pt x="4419" y="16408"/>
                  </a:lnTo>
                  <a:lnTo>
                    <a:pt x="4419" y="15201"/>
                  </a:lnTo>
                  <a:close/>
                </a:path>
                <a:path w="7619" h="19050">
                  <a:moveTo>
                    <a:pt x="7416" y="1003"/>
                  </a:moveTo>
                  <a:lnTo>
                    <a:pt x="6438" y="0"/>
                  </a:lnTo>
                  <a:lnTo>
                    <a:pt x="4000" y="0"/>
                  </a:lnTo>
                  <a:lnTo>
                    <a:pt x="3009" y="1003"/>
                  </a:lnTo>
                  <a:lnTo>
                    <a:pt x="3009" y="3429"/>
                  </a:lnTo>
                  <a:lnTo>
                    <a:pt x="4000" y="4419"/>
                  </a:lnTo>
                  <a:lnTo>
                    <a:pt x="6438" y="4419"/>
                  </a:lnTo>
                  <a:lnTo>
                    <a:pt x="7416" y="3429"/>
                  </a:lnTo>
                  <a:lnTo>
                    <a:pt x="7416" y="2209"/>
                  </a:lnTo>
                  <a:lnTo>
                    <a:pt x="7416" y="1003"/>
                  </a:lnTo>
                  <a:close/>
                </a:path>
              </a:pathLst>
            </a:custGeom>
            <a:solidFill>
              <a:srgbClr val="202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966190" y="8099858"/>
            <a:ext cx="479425" cy="479425"/>
            <a:chOff x="966190" y="8099858"/>
            <a:chExt cx="479425" cy="479425"/>
          </a:xfrm>
        </p:grpSpPr>
        <p:sp>
          <p:nvSpPr>
            <p:cNvPr id="16" name="object 16"/>
            <p:cNvSpPr/>
            <p:nvPr/>
          </p:nvSpPr>
          <p:spPr>
            <a:xfrm>
              <a:off x="966190" y="8099858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084" y="0"/>
                  </a:moveTo>
                  <a:lnTo>
                    <a:pt x="0" y="0"/>
                  </a:lnTo>
                  <a:lnTo>
                    <a:pt x="0" y="479095"/>
                  </a:lnTo>
                  <a:lnTo>
                    <a:pt x="479084" y="479095"/>
                  </a:lnTo>
                  <a:lnTo>
                    <a:pt x="479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38855" y="8182347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14744" y="131516"/>
                  </a:lnTo>
                  <a:lnTo>
                    <a:pt x="5017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4" y="182317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222328"/>
                  </a:lnTo>
                  <a:lnTo>
                    <a:pt x="129747" y="200855"/>
                  </a:lnTo>
                  <a:lnTo>
                    <a:pt x="119016" y="182317"/>
                  </a:lnTo>
                  <a:lnTo>
                    <a:pt x="103106" y="167869"/>
                  </a:lnTo>
                  <a:lnTo>
                    <a:pt x="83578" y="15866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6" y="131516"/>
                  </a:lnTo>
                  <a:lnTo>
                    <a:pt x="133744" y="91515"/>
                  </a:lnTo>
                  <a:lnTo>
                    <a:pt x="133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8855" y="8427251"/>
              <a:ext cx="133765" cy="6922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138855" y="8182347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14739" y="131516"/>
                  </a:lnTo>
                  <a:lnTo>
                    <a:pt x="5017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39" y="182317"/>
                  </a:lnTo>
                  <a:lnTo>
                    <a:pt x="1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303655"/>
                  </a:lnTo>
                  <a:lnTo>
                    <a:pt x="10470" y="303655"/>
                  </a:lnTo>
                  <a:lnTo>
                    <a:pt x="10490" y="222328"/>
                  </a:lnTo>
                  <a:lnTo>
                    <a:pt x="35960" y="176831"/>
                  </a:lnTo>
                  <a:lnTo>
                    <a:pt x="58438" y="167136"/>
                  </a:lnTo>
                  <a:lnTo>
                    <a:pt x="61987" y="162403"/>
                  </a:lnTo>
                  <a:lnTo>
                    <a:pt x="61987" y="151440"/>
                  </a:lnTo>
                  <a:lnTo>
                    <a:pt x="58438" y="146707"/>
                  </a:lnTo>
                  <a:lnTo>
                    <a:pt x="53160" y="145136"/>
                  </a:lnTo>
                  <a:lnTo>
                    <a:pt x="35960" y="137006"/>
                  </a:lnTo>
                  <a:lnTo>
                    <a:pt x="22491" y="124566"/>
                  </a:lnTo>
                  <a:lnTo>
                    <a:pt x="13686" y="108993"/>
                  </a:lnTo>
                  <a:lnTo>
                    <a:pt x="10490" y="91515"/>
                  </a:lnTo>
                  <a:lnTo>
                    <a:pt x="10470" y="10470"/>
                  </a:lnTo>
                  <a:lnTo>
                    <a:pt x="133755" y="10470"/>
                  </a:lnTo>
                  <a:lnTo>
                    <a:pt x="133755" y="0"/>
                  </a:lnTo>
                  <a:close/>
                </a:path>
                <a:path w="133984" h="314325">
                  <a:moveTo>
                    <a:pt x="133755" y="10470"/>
                  </a:moveTo>
                  <a:lnTo>
                    <a:pt x="123284" y="10470"/>
                  </a:lnTo>
                  <a:lnTo>
                    <a:pt x="123253" y="91515"/>
                  </a:lnTo>
                  <a:lnTo>
                    <a:pt x="120063" y="108993"/>
                  </a:lnTo>
                  <a:lnTo>
                    <a:pt x="111262" y="124566"/>
                  </a:lnTo>
                  <a:lnTo>
                    <a:pt x="97793" y="137006"/>
                  </a:lnTo>
                  <a:lnTo>
                    <a:pt x="80594" y="145136"/>
                  </a:lnTo>
                  <a:lnTo>
                    <a:pt x="75309" y="146707"/>
                  </a:lnTo>
                  <a:lnTo>
                    <a:pt x="71767" y="151440"/>
                  </a:lnTo>
                  <a:lnTo>
                    <a:pt x="71767" y="162403"/>
                  </a:lnTo>
                  <a:lnTo>
                    <a:pt x="75317" y="167136"/>
                  </a:lnTo>
                  <a:lnTo>
                    <a:pt x="80583" y="168706"/>
                  </a:lnTo>
                  <a:lnTo>
                    <a:pt x="97789" y="176831"/>
                  </a:lnTo>
                  <a:lnTo>
                    <a:pt x="111261" y="189269"/>
                  </a:lnTo>
                  <a:lnTo>
                    <a:pt x="120063" y="204844"/>
                  </a:lnTo>
                  <a:lnTo>
                    <a:pt x="123253" y="222328"/>
                  </a:lnTo>
                  <a:lnTo>
                    <a:pt x="123284" y="303655"/>
                  </a:lnTo>
                  <a:lnTo>
                    <a:pt x="133755" y="303655"/>
                  </a:lnTo>
                  <a:lnTo>
                    <a:pt x="133734" y="222328"/>
                  </a:lnTo>
                  <a:lnTo>
                    <a:pt x="119010" y="182317"/>
                  </a:lnTo>
                  <a:lnTo>
                    <a:pt x="83578" y="15866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0" y="131516"/>
                  </a:lnTo>
                  <a:lnTo>
                    <a:pt x="133734" y="91515"/>
                  </a:lnTo>
                  <a:lnTo>
                    <a:pt x="133755" y="104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867808" y="6433480"/>
            <a:ext cx="7373620" cy="20154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Հասցե՝</a:t>
            </a:r>
            <a:r>
              <a:rPr sz="2050" spc="1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90" dirty="0">
                <a:solidFill>
                  <a:srgbClr val="FFFFFF"/>
                </a:solidFill>
                <a:latin typeface="Trebuchet MS"/>
                <a:cs typeface="Trebuchet MS"/>
              </a:rPr>
              <a:t>ք.</a:t>
            </a:r>
            <a:r>
              <a:rPr sz="2000" spc="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Հրազդան,</a:t>
            </a:r>
            <a:r>
              <a:rPr sz="2000" spc="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75" dirty="0">
                <a:solidFill>
                  <a:srgbClr val="FFFFFF"/>
                </a:solidFill>
                <a:latin typeface="Trebuchet MS"/>
                <a:cs typeface="Trebuchet MS"/>
              </a:rPr>
              <a:t>Սահմանադրության</a:t>
            </a:r>
            <a:r>
              <a:rPr sz="2000" spc="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solidFill>
                  <a:srgbClr val="FFFFFF"/>
                </a:solidFill>
                <a:latin typeface="Trebuchet MS"/>
                <a:cs typeface="Trebuchet MS"/>
              </a:rPr>
              <a:t>Հրապարակ,</a:t>
            </a:r>
            <a:r>
              <a:rPr sz="2000" spc="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00" spc="-20" dirty="0">
                <a:solidFill>
                  <a:srgbClr val="FFFFFF"/>
                </a:solidFill>
                <a:latin typeface="Trebuchet MS"/>
                <a:cs typeface="Trebuchet MS"/>
              </a:rPr>
              <a:t>28/5</a:t>
            </a:r>
            <a:endParaRPr sz="20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810"/>
              </a:spcBef>
            </a:pPr>
            <a:endParaRPr sz="20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Շին.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թույլտվության</a:t>
            </a:r>
            <a:r>
              <a:rPr sz="205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ժամկետ`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16/06/2023թ.</a:t>
            </a:r>
            <a:endParaRPr sz="2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755"/>
              </a:spcBef>
            </a:pP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Շին. </a:t>
            </a:r>
            <a:r>
              <a:rPr sz="2050" spc="90" dirty="0">
                <a:solidFill>
                  <a:srgbClr val="FFFFFF"/>
                </a:solidFill>
                <a:latin typeface="Trebuchet MS"/>
                <a:cs typeface="Trebuchet MS"/>
              </a:rPr>
              <a:t>աշխատանքների</a:t>
            </a:r>
            <a:r>
              <a:rPr sz="205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իրականացման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 ժամկետ՝</a:t>
            </a:r>
            <a:r>
              <a:rPr sz="205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85" dirty="0">
                <a:solidFill>
                  <a:srgbClr val="FFFFFF"/>
                </a:solidFill>
                <a:latin typeface="Trebuchet MS"/>
                <a:cs typeface="Trebuchet MS"/>
              </a:rPr>
              <a:t>36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40" dirty="0">
                <a:solidFill>
                  <a:srgbClr val="FFFFFF"/>
                </a:solidFill>
                <a:latin typeface="Trebuchet MS"/>
                <a:cs typeface="Trebuchet MS"/>
              </a:rPr>
              <a:t>ամիս</a:t>
            </a:r>
            <a:endParaRPr sz="2050">
              <a:latin typeface="Trebuchet MS"/>
              <a:cs typeface="Trebuchet MS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754261" y="9893866"/>
            <a:ext cx="3215640" cy="689610"/>
            <a:chOff x="2754261" y="9893866"/>
            <a:chExt cx="3215640" cy="689610"/>
          </a:xfrm>
        </p:grpSpPr>
        <p:sp>
          <p:nvSpPr>
            <p:cNvPr id="22" name="object 22"/>
            <p:cNvSpPr/>
            <p:nvPr/>
          </p:nvSpPr>
          <p:spPr>
            <a:xfrm>
              <a:off x="2789862" y="9893866"/>
              <a:ext cx="3036570" cy="471805"/>
            </a:xfrm>
            <a:custGeom>
              <a:avLst/>
              <a:gdLst/>
              <a:ahLst/>
              <a:cxnLst/>
              <a:rect l="l" t="t" r="r" b="b"/>
              <a:pathLst>
                <a:path w="3036570" h="471804">
                  <a:moveTo>
                    <a:pt x="3036556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3036556" y="471189"/>
                  </a:lnTo>
                  <a:lnTo>
                    <a:pt x="3036556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759497" y="9930514"/>
              <a:ext cx="3036570" cy="471805"/>
            </a:xfrm>
            <a:custGeom>
              <a:avLst/>
              <a:gdLst/>
              <a:ahLst/>
              <a:cxnLst/>
              <a:rect l="l" t="t" r="r" b="b"/>
              <a:pathLst>
                <a:path w="3036570" h="471804">
                  <a:moveTo>
                    <a:pt x="3036556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3036556" y="471189"/>
                  </a:lnTo>
                  <a:lnTo>
                    <a:pt x="30365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759497" y="9930514"/>
              <a:ext cx="3036570" cy="471805"/>
            </a:xfrm>
            <a:custGeom>
              <a:avLst/>
              <a:gdLst/>
              <a:ahLst/>
              <a:cxnLst/>
              <a:rect l="l" t="t" r="r" b="b"/>
              <a:pathLst>
                <a:path w="3036570" h="471804">
                  <a:moveTo>
                    <a:pt x="3036556" y="471189"/>
                  </a:moveTo>
                  <a:lnTo>
                    <a:pt x="0" y="471189"/>
                  </a:lnTo>
                  <a:lnTo>
                    <a:pt x="0" y="0"/>
                  </a:lnTo>
                  <a:lnTo>
                    <a:pt x="3036556" y="0"/>
                  </a:lnTo>
                  <a:lnTo>
                    <a:pt x="3036556" y="471189"/>
                  </a:lnTo>
                  <a:close/>
                </a:path>
              </a:pathLst>
            </a:custGeom>
            <a:ln w="10470">
              <a:solidFill>
                <a:srgbClr val="D2D2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07564" y="10321098"/>
              <a:ext cx="262255" cy="262255"/>
            </a:xfrm>
            <a:custGeom>
              <a:avLst/>
              <a:gdLst/>
              <a:ahLst/>
              <a:cxnLst/>
              <a:rect l="l" t="t" r="r" b="b"/>
              <a:pathLst>
                <a:path w="262254" h="262254">
                  <a:moveTo>
                    <a:pt x="0" y="0"/>
                  </a:moveTo>
                  <a:lnTo>
                    <a:pt x="109902" y="261782"/>
                  </a:lnTo>
                  <a:lnTo>
                    <a:pt x="133912" y="171272"/>
                  </a:lnTo>
                  <a:lnTo>
                    <a:pt x="222621" y="259981"/>
                  </a:lnTo>
                  <a:lnTo>
                    <a:pt x="259981" y="222621"/>
                  </a:lnTo>
                  <a:lnTo>
                    <a:pt x="171272" y="133912"/>
                  </a:lnTo>
                  <a:lnTo>
                    <a:pt x="261772" y="109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2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191200" y="672619"/>
            <a:ext cx="194056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i="1" spc="285" dirty="0">
                <a:solidFill>
                  <a:srgbClr val="202B7D"/>
                </a:solidFill>
                <a:latin typeface="Trebuchet MS"/>
                <a:cs typeface="Trebuchet MS"/>
              </a:rPr>
              <a:t>fas</a:t>
            </a:r>
            <a:r>
              <a:rPr sz="1950" i="1" spc="-19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1950" i="1" spc="290" dirty="0">
                <a:solidFill>
                  <a:srgbClr val="202B7D"/>
                </a:solidFill>
                <a:latin typeface="Trebuchet MS"/>
                <a:cs typeface="Trebuchet MS"/>
              </a:rPr>
              <a:t>tbank.am 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6405124" y="9819444"/>
            <a:ext cx="2510790" cy="36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00"/>
              </a:lnSpc>
            </a:pPr>
            <a:r>
              <a:rPr sz="2300" spc="110" dirty="0">
                <a:solidFill>
                  <a:srgbClr val="202B7D"/>
                </a:solidFill>
                <a:latin typeface="Trebuchet MS"/>
                <a:cs typeface="Trebuchet MS"/>
              </a:rPr>
              <a:t>+374</a:t>
            </a:r>
            <a:r>
              <a:rPr sz="2300" spc="1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202B7D"/>
                </a:solidFill>
                <a:latin typeface="Trebuchet MS"/>
                <a:cs typeface="Trebuchet MS"/>
              </a:rPr>
              <a:t>(60)</a:t>
            </a:r>
            <a:r>
              <a:rPr sz="2300" spc="1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spc="120" dirty="0">
                <a:solidFill>
                  <a:srgbClr val="202B7D"/>
                </a:solidFill>
                <a:latin typeface="Trebuchet MS"/>
                <a:cs typeface="Trebuchet MS"/>
              </a:rPr>
              <a:t>380</a:t>
            </a:r>
            <a:r>
              <a:rPr sz="2300" spc="20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spc="105" dirty="0">
                <a:solidFill>
                  <a:srgbClr val="202B7D"/>
                </a:solidFill>
                <a:latin typeface="Trebuchet MS"/>
                <a:cs typeface="Trebuchet MS"/>
              </a:rPr>
              <a:t>380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20"/>
              </a:lnSpc>
            </a:pPr>
            <a:r>
              <a:rPr spc="85" dirty="0"/>
              <a:t>Իմանալ</a:t>
            </a:r>
            <a:r>
              <a:rPr spc="-60" dirty="0"/>
              <a:t> </a:t>
            </a:r>
            <a:r>
              <a:rPr spc="90" dirty="0"/>
              <a:t>ավելին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3837" y="1072449"/>
            <a:ext cx="14137640" cy="9032240"/>
          </a:xfrm>
          <a:custGeom>
            <a:avLst/>
            <a:gdLst/>
            <a:ahLst/>
            <a:cxnLst/>
            <a:rect l="l" t="t" r="r" b="b"/>
            <a:pathLst>
              <a:path w="14137640" h="9032240">
                <a:moveTo>
                  <a:pt x="14137475" y="0"/>
                </a:moveTo>
                <a:lnTo>
                  <a:pt x="0" y="0"/>
                </a:lnTo>
                <a:lnTo>
                  <a:pt x="0" y="9032217"/>
                </a:lnTo>
                <a:lnTo>
                  <a:pt x="14137475" y="9032217"/>
                </a:lnTo>
                <a:lnTo>
                  <a:pt x="14137475" y="0"/>
                </a:lnTo>
                <a:close/>
              </a:path>
            </a:pathLst>
          </a:custGeom>
          <a:solidFill>
            <a:srgbClr val="202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08826" y="2276349"/>
            <a:ext cx="9591372" cy="675584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67808" y="2060478"/>
            <a:ext cx="6946265" cy="2040587"/>
          </a:xfrm>
          <a:prstGeom prst="rect">
            <a:avLst/>
          </a:prstGeom>
        </p:spPr>
        <p:txBody>
          <a:bodyPr vert="horz" wrap="square" lIns="0" tIns="96357" rIns="0" bIns="0" rtlCol="0">
            <a:spAutoFit/>
          </a:bodyPr>
          <a:lstStyle/>
          <a:p>
            <a:pPr marL="12700" marR="5080">
              <a:lnSpc>
                <a:spcPts val="8240"/>
              </a:lnSpc>
            </a:pPr>
            <a:r>
              <a:rPr lang="hy-AM" sz="3500" dirty="0"/>
              <a:t>«ԼԵԳԱԼ» ՍՊԸ </a:t>
            </a:r>
            <a:br>
              <a:rPr lang="hy-AM" sz="3500" dirty="0"/>
            </a:br>
            <a:r>
              <a:rPr lang="en-US" sz="3500" dirty="0"/>
              <a:t>(TSAGHKADZOR HILLS) 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966190" y="6447772"/>
            <a:ext cx="479425" cy="479425"/>
            <a:chOff x="966190" y="6447772"/>
            <a:chExt cx="479425" cy="479425"/>
          </a:xfrm>
        </p:grpSpPr>
        <p:sp>
          <p:nvSpPr>
            <p:cNvPr id="6" name="object 6"/>
            <p:cNvSpPr/>
            <p:nvPr/>
          </p:nvSpPr>
          <p:spPr>
            <a:xfrm>
              <a:off x="966190" y="6447772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084" y="0"/>
                  </a:moveTo>
                  <a:lnTo>
                    <a:pt x="0" y="0"/>
                  </a:lnTo>
                  <a:lnTo>
                    <a:pt x="0" y="479095"/>
                  </a:lnTo>
                  <a:lnTo>
                    <a:pt x="479084" y="479095"/>
                  </a:lnTo>
                  <a:lnTo>
                    <a:pt x="479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9158" y="6564135"/>
              <a:ext cx="91672" cy="9166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97114" y="6530269"/>
              <a:ext cx="217804" cy="314325"/>
            </a:xfrm>
            <a:custGeom>
              <a:avLst/>
              <a:gdLst/>
              <a:ahLst/>
              <a:cxnLst/>
              <a:rect l="l" t="t" r="r" b="b"/>
              <a:pathLst>
                <a:path w="217805" h="314325">
                  <a:moveTo>
                    <a:pt x="217220" y="291503"/>
                  </a:moveTo>
                  <a:lnTo>
                    <a:pt x="208686" y="282714"/>
                  </a:lnTo>
                  <a:lnTo>
                    <a:pt x="202971" y="280949"/>
                  </a:lnTo>
                  <a:lnTo>
                    <a:pt x="202971" y="291503"/>
                  </a:lnTo>
                  <a:lnTo>
                    <a:pt x="190271" y="295605"/>
                  </a:lnTo>
                  <a:lnTo>
                    <a:pt x="170129" y="299542"/>
                  </a:lnTo>
                  <a:lnTo>
                    <a:pt x="142824" y="302488"/>
                  </a:lnTo>
                  <a:lnTo>
                    <a:pt x="108610" y="303657"/>
                  </a:lnTo>
                  <a:lnTo>
                    <a:pt x="74396" y="302488"/>
                  </a:lnTo>
                  <a:lnTo>
                    <a:pt x="47091" y="299542"/>
                  </a:lnTo>
                  <a:lnTo>
                    <a:pt x="26949" y="295605"/>
                  </a:lnTo>
                  <a:lnTo>
                    <a:pt x="14236" y="291503"/>
                  </a:lnTo>
                  <a:lnTo>
                    <a:pt x="26949" y="287413"/>
                  </a:lnTo>
                  <a:lnTo>
                    <a:pt x="47091" y="283489"/>
                  </a:lnTo>
                  <a:lnTo>
                    <a:pt x="74396" y="280530"/>
                  </a:lnTo>
                  <a:lnTo>
                    <a:pt x="102946" y="279577"/>
                  </a:lnTo>
                  <a:lnTo>
                    <a:pt x="108610" y="291515"/>
                  </a:lnTo>
                  <a:lnTo>
                    <a:pt x="114261" y="279577"/>
                  </a:lnTo>
                  <a:lnTo>
                    <a:pt x="142824" y="280530"/>
                  </a:lnTo>
                  <a:lnTo>
                    <a:pt x="170129" y="283489"/>
                  </a:lnTo>
                  <a:lnTo>
                    <a:pt x="190271" y="287413"/>
                  </a:lnTo>
                  <a:lnTo>
                    <a:pt x="202971" y="291503"/>
                  </a:lnTo>
                  <a:lnTo>
                    <a:pt x="202971" y="280949"/>
                  </a:lnTo>
                  <a:lnTo>
                    <a:pt x="197878" y="279374"/>
                  </a:lnTo>
                  <a:lnTo>
                    <a:pt x="185420" y="275526"/>
                  </a:lnTo>
                  <a:lnTo>
                    <a:pt x="150888" y="270675"/>
                  </a:lnTo>
                  <a:lnTo>
                    <a:pt x="119100" y="269341"/>
                  </a:lnTo>
                  <a:lnTo>
                    <a:pt x="190550" y="118300"/>
                  </a:lnTo>
                  <a:lnTo>
                    <a:pt x="191223" y="112242"/>
                  </a:lnTo>
                  <a:lnTo>
                    <a:pt x="195160" y="76250"/>
                  </a:lnTo>
                  <a:lnTo>
                    <a:pt x="184264" y="47637"/>
                  </a:lnTo>
                  <a:lnTo>
                    <a:pt x="180809" y="38544"/>
                  </a:lnTo>
                  <a:lnTo>
                    <a:pt x="151358" y="11150"/>
                  </a:lnTo>
                  <a:lnTo>
                    <a:pt x="140919" y="8293"/>
                  </a:lnTo>
                  <a:lnTo>
                    <a:pt x="140919" y="79946"/>
                  </a:lnTo>
                  <a:lnTo>
                    <a:pt x="138379" y="92519"/>
                  </a:lnTo>
                  <a:lnTo>
                    <a:pt x="131457" y="102781"/>
                  </a:lnTo>
                  <a:lnTo>
                    <a:pt x="121183" y="109702"/>
                  </a:lnTo>
                  <a:lnTo>
                    <a:pt x="108610" y="112242"/>
                  </a:lnTo>
                  <a:lnTo>
                    <a:pt x="96037" y="109702"/>
                  </a:lnTo>
                  <a:lnTo>
                    <a:pt x="85763" y="102781"/>
                  </a:lnTo>
                  <a:lnTo>
                    <a:pt x="78841" y="92519"/>
                  </a:lnTo>
                  <a:lnTo>
                    <a:pt x="76314" y="79946"/>
                  </a:lnTo>
                  <a:lnTo>
                    <a:pt x="78841" y="67373"/>
                  </a:lnTo>
                  <a:lnTo>
                    <a:pt x="85763" y="57099"/>
                  </a:lnTo>
                  <a:lnTo>
                    <a:pt x="96037" y="50177"/>
                  </a:lnTo>
                  <a:lnTo>
                    <a:pt x="108610" y="47637"/>
                  </a:lnTo>
                  <a:lnTo>
                    <a:pt x="121183" y="50177"/>
                  </a:lnTo>
                  <a:lnTo>
                    <a:pt x="131457" y="57099"/>
                  </a:lnTo>
                  <a:lnTo>
                    <a:pt x="138379" y="67373"/>
                  </a:lnTo>
                  <a:lnTo>
                    <a:pt x="140919" y="79946"/>
                  </a:lnTo>
                  <a:lnTo>
                    <a:pt x="140919" y="8293"/>
                  </a:lnTo>
                  <a:lnTo>
                    <a:pt x="110718" y="25"/>
                  </a:lnTo>
                  <a:lnTo>
                    <a:pt x="109308" y="0"/>
                  </a:lnTo>
                  <a:lnTo>
                    <a:pt x="106502" y="25"/>
                  </a:lnTo>
                  <a:lnTo>
                    <a:pt x="65862" y="11150"/>
                  </a:lnTo>
                  <a:lnTo>
                    <a:pt x="36423" y="38544"/>
                  </a:lnTo>
                  <a:lnTo>
                    <a:pt x="22059" y="76250"/>
                  </a:lnTo>
                  <a:lnTo>
                    <a:pt x="26670" y="118300"/>
                  </a:lnTo>
                  <a:lnTo>
                    <a:pt x="98107" y="269341"/>
                  </a:lnTo>
                  <a:lnTo>
                    <a:pt x="66332" y="270675"/>
                  </a:lnTo>
                  <a:lnTo>
                    <a:pt x="31813" y="275526"/>
                  </a:lnTo>
                  <a:lnTo>
                    <a:pt x="8534" y="282714"/>
                  </a:lnTo>
                  <a:lnTo>
                    <a:pt x="0" y="291503"/>
                  </a:lnTo>
                  <a:lnTo>
                    <a:pt x="8534" y="300316"/>
                  </a:lnTo>
                  <a:lnTo>
                    <a:pt x="31813" y="307505"/>
                  </a:lnTo>
                  <a:lnTo>
                    <a:pt x="66332" y="312343"/>
                  </a:lnTo>
                  <a:lnTo>
                    <a:pt x="108610" y="314121"/>
                  </a:lnTo>
                  <a:lnTo>
                    <a:pt x="150888" y="312343"/>
                  </a:lnTo>
                  <a:lnTo>
                    <a:pt x="185420" y="307505"/>
                  </a:lnTo>
                  <a:lnTo>
                    <a:pt x="197866" y="303657"/>
                  </a:lnTo>
                  <a:lnTo>
                    <a:pt x="208686" y="300316"/>
                  </a:lnTo>
                  <a:lnTo>
                    <a:pt x="217220" y="2915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966190" y="7273820"/>
            <a:ext cx="479425" cy="479425"/>
            <a:chOff x="966190" y="7273820"/>
            <a:chExt cx="479425" cy="479425"/>
          </a:xfrm>
        </p:grpSpPr>
        <p:sp>
          <p:nvSpPr>
            <p:cNvPr id="10" name="object 10"/>
            <p:cNvSpPr/>
            <p:nvPr/>
          </p:nvSpPr>
          <p:spPr>
            <a:xfrm>
              <a:off x="966190" y="7273820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084" y="0"/>
                  </a:moveTo>
                  <a:lnTo>
                    <a:pt x="0" y="0"/>
                  </a:lnTo>
                  <a:lnTo>
                    <a:pt x="0" y="479095"/>
                  </a:lnTo>
                  <a:lnTo>
                    <a:pt x="479084" y="479095"/>
                  </a:lnTo>
                  <a:lnTo>
                    <a:pt x="479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38855" y="7356299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14744" y="131516"/>
                  </a:lnTo>
                  <a:lnTo>
                    <a:pt x="5017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4" y="182317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222328"/>
                  </a:lnTo>
                  <a:lnTo>
                    <a:pt x="129747" y="200855"/>
                  </a:lnTo>
                  <a:lnTo>
                    <a:pt x="119016" y="182317"/>
                  </a:lnTo>
                  <a:lnTo>
                    <a:pt x="103106" y="167869"/>
                  </a:lnTo>
                  <a:lnTo>
                    <a:pt x="83578" y="15866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6" y="131516"/>
                  </a:lnTo>
                  <a:lnTo>
                    <a:pt x="133744" y="91515"/>
                  </a:lnTo>
                  <a:lnTo>
                    <a:pt x="133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3378" y="7435103"/>
              <a:ext cx="129221" cy="8715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38855" y="7356299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14735" y="131520"/>
                  </a:lnTo>
                  <a:lnTo>
                    <a:pt x="5017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35" y="182321"/>
                  </a:lnTo>
                  <a:lnTo>
                    <a:pt x="1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303655"/>
                  </a:lnTo>
                  <a:lnTo>
                    <a:pt x="10470" y="303655"/>
                  </a:lnTo>
                  <a:lnTo>
                    <a:pt x="10490" y="222328"/>
                  </a:lnTo>
                  <a:lnTo>
                    <a:pt x="35960" y="176835"/>
                  </a:lnTo>
                  <a:lnTo>
                    <a:pt x="58438" y="167136"/>
                  </a:lnTo>
                  <a:lnTo>
                    <a:pt x="61987" y="162403"/>
                  </a:lnTo>
                  <a:lnTo>
                    <a:pt x="61987" y="151440"/>
                  </a:lnTo>
                  <a:lnTo>
                    <a:pt x="58438" y="146707"/>
                  </a:lnTo>
                  <a:lnTo>
                    <a:pt x="53160" y="145136"/>
                  </a:lnTo>
                  <a:lnTo>
                    <a:pt x="35960" y="137006"/>
                  </a:lnTo>
                  <a:lnTo>
                    <a:pt x="22491" y="124566"/>
                  </a:lnTo>
                  <a:lnTo>
                    <a:pt x="13686" y="108993"/>
                  </a:lnTo>
                  <a:lnTo>
                    <a:pt x="10490" y="91515"/>
                  </a:lnTo>
                  <a:lnTo>
                    <a:pt x="10470" y="10470"/>
                  </a:lnTo>
                  <a:lnTo>
                    <a:pt x="133755" y="10470"/>
                  </a:lnTo>
                  <a:lnTo>
                    <a:pt x="133755" y="0"/>
                  </a:lnTo>
                  <a:close/>
                </a:path>
                <a:path w="133984" h="314325">
                  <a:moveTo>
                    <a:pt x="133755" y="10470"/>
                  </a:moveTo>
                  <a:lnTo>
                    <a:pt x="123284" y="10470"/>
                  </a:lnTo>
                  <a:lnTo>
                    <a:pt x="123253" y="91515"/>
                  </a:lnTo>
                  <a:lnTo>
                    <a:pt x="120063" y="108993"/>
                  </a:lnTo>
                  <a:lnTo>
                    <a:pt x="111262" y="124566"/>
                  </a:lnTo>
                  <a:lnTo>
                    <a:pt x="97793" y="137006"/>
                  </a:lnTo>
                  <a:lnTo>
                    <a:pt x="80594" y="145136"/>
                  </a:lnTo>
                  <a:lnTo>
                    <a:pt x="75309" y="146707"/>
                  </a:lnTo>
                  <a:lnTo>
                    <a:pt x="71767" y="151440"/>
                  </a:lnTo>
                  <a:lnTo>
                    <a:pt x="71767" y="162403"/>
                  </a:lnTo>
                  <a:lnTo>
                    <a:pt x="75317" y="167136"/>
                  </a:lnTo>
                  <a:lnTo>
                    <a:pt x="80583" y="168706"/>
                  </a:lnTo>
                  <a:lnTo>
                    <a:pt x="97789" y="176835"/>
                  </a:lnTo>
                  <a:lnTo>
                    <a:pt x="111261" y="189273"/>
                  </a:lnTo>
                  <a:lnTo>
                    <a:pt x="120063" y="204845"/>
                  </a:lnTo>
                  <a:lnTo>
                    <a:pt x="123253" y="222328"/>
                  </a:lnTo>
                  <a:lnTo>
                    <a:pt x="123284" y="303655"/>
                  </a:lnTo>
                  <a:lnTo>
                    <a:pt x="133755" y="303655"/>
                  </a:lnTo>
                  <a:lnTo>
                    <a:pt x="133734" y="222328"/>
                  </a:lnTo>
                  <a:lnTo>
                    <a:pt x="119010" y="182321"/>
                  </a:lnTo>
                  <a:lnTo>
                    <a:pt x="83578" y="158665"/>
                  </a:lnTo>
                  <a:lnTo>
                    <a:pt x="81788" y="158141"/>
                  </a:lnTo>
                  <a:lnTo>
                    <a:pt x="81788" y="155702"/>
                  </a:lnTo>
                  <a:lnTo>
                    <a:pt x="119010" y="131520"/>
                  </a:lnTo>
                  <a:lnTo>
                    <a:pt x="133734" y="91515"/>
                  </a:lnTo>
                  <a:lnTo>
                    <a:pt x="133755" y="104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03794" y="7534065"/>
              <a:ext cx="7620" cy="19050"/>
            </a:xfrm>
            <a:custGeom>
              <a:avLst/>
              <a:gdLst/>
              <a:ahLst/>
              <a:cxnLst/>
              <a:rect l="l" t="t" r="r" b="b"/>
              <a:pathLst>
                <a:path w="7619" h="19050">
                  <a:moveTo>
                    <a:pt x="4419" y="15201"/>
                  </a:moveTo>
                  <a:lnTo>
                    <a:pt x="3429" y="14198"/>
                  </a:lnTo>
                  <a:lnTo>
                    <a:pt x="990" y="14198"/>
                  </a:lnTo>
                  <a:lnTo>
                    <a:pt x="0" y="15201"/>
                  </a:lnTo>
                  <a:lnTo>
                    <a:pt x="0" y="17627"/>
                  </a:lnTo>
                  <a:lnTo>
                    <a:pt x="990" y="18618"/>
                  </a:lnTo>
                  <a:lnTo>
                    <a:pt x="3429" y="18618"/>
                  </a:lnTo>
                  <a:lnTo>
                    <a:pt x="4419" y="17627"/>
                  </a:lnTo>
                  <a:lnTo>
                    <a:pt x="4419" y="16408"/>
                  </a:lnTo>
                  <a:lnTo>
                    <a:pt x="4419" y="15201"/>
                  </a:lnTo>
                  <a:close/>
                </a:path>
                <a:path w="7619" h="19050">
                  <a:moveTo>
                    <a:pt x="7416" y="1003"/>
                  </a:moveTo>
                  <a:lnTo>
                    <a:pt x="6438" y="0"/>
                  </a:lnTo>
                  <a:lnTo>
                    <a:pt x="4000" y="0"/>
                  </a:lnTo>
                  <a:lnTo>
                    <a:pt x="3009" y="1003"/>
                  </a:lnTo>
                  <a:lnTo>
                    <a:pt x="3009" y="3429"/>
                  </a:lnTo>
                  <a:lnTo>
                    <a:pt x="4000" y="4419"/>
                  </a:lnTo>
                  <a:lnTo>
                    <a:pt x="6438" y="4419"/>
                  </a:lnTo>
                  <a:lnTo>
                    <a:pt x="7416" y="3429"/>
                  </a:lnTo>
                  <a:lnTo>
                    <a:pt x="7416" y="2209"/>
                  </a:lnTo>
                  <a:lnTo>
                    <a:pt x="7416" y="1003"/>
                  </a:lnTo>
                  <a:close/>
                </a:path>
              </a:pathLst>
            </a:custGeom>
            <a:solidFill>
              <a:srgbClr val="202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966190" y="8099858"/>
            <a:ext cx="479425" cy="479425"/>
            <a:chOff x="966190" y="8099858"/>
            <a:chExt cx="479425" cy="479425"/>
          </a:xfrm>
        </p:grpSpPr>
        <p:sp>
          <p:nvSpPr>
            <p:cNvPr id="16" name="object 16"/>
            <p:cNvSpPr/>
            <p:nvPr/>
          </p:nvSpPr>
          <p:spPr>
            <a:xfrm>
              <a:off x="966190" y="8099858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084" y="0"/>
                  </a:moveTo>
                  <a:lnTo>
                    <a:pt x="0" y="0"/>
                  </a:lnTo>
                  <a:lnTo>
                    <a:pt x="0" y="479095"/>
                  </a:lnTo>
                  <a:lnTo>
                    <a:pt x="479084" y="479095"/>
                  </a:lnTo>
                  <a:lnTo>
                    <a:pt x="479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38855" y="8182347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14744" y="131516"/>
                  </a:lnTo>
                  <a:lnTo>
                    <a:pt x="5017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4" y="182317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222328"/>
                  </a:lnTo>
                  <a:lnTo>
                    <a:pt x="129747" y="200855"/>
                  </a:lnTo>
                  <a:lnTo>
                    <a:pt x="119016" y="182317"/>
                  </a:lnTo>
                  <a:lnTo>
                    <a:pt x="103106" y="167869"/>
                  </a:lnTo>
                  <a:lnTo>
                    <a:pt x="83578" y="15866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6" y="131516"/>
                  </a:lnTo>
                  <a:lnTo>
                    <a:pt x="133744" y="91515"/>
                  </a:lnTo>
                  <a:lnTo>
                    <a:pt x="133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8855" y="8427251"/>
              <a:ext cx="133765" cy="6922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138855" y="8182347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14739" y="131516"/>
                  </a:lnTo>
                  <a:lnTo>
                    <a:pt x="5017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39" y="182317"/>
                  </a:lnTo>
                  <a:lnTo>
                    <a:pt x="1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303655"/>
                  </a:lnTo>
                  <a:lnTo>
                    <a:pt x="10470" y="303655"/>
                  </a:lnTo>
                  <a:lnTo>
                    <a:pt x="10490" y="222328"/>
                  </a:lnTo>
                  <a:lnTo>
                    <a:pt x="35960" y="176831"/>
                  </a:lnTo>
                  <a:lnTo>
                    <a:pt x="58438" y="167136"/>
                  </a:lnTo>
                  <a:lnTo>
                    <a:pt x="61987" y="162403"/>
                  </a:lnTo>
                  <a:lnTo>
                    <a:pt x="61987" y="151440"/>
                  </a:lnTo>
                  <a:lnTo>
                    <a:pt x="58438" y="146707"/>
                  </a:lnTo>
                  <a:lnTo>
                    <a:pt x="53160" y="145136"/>
                  </a:lnTo>
                  <a:lnTo>
                    <a:pt x="35960" y="137006"/>
                  </a:lnTo>
                  <a:lnTo>
                    <a:pt x="22491" y="124566"/>
                  </a:lnTo>
                  <a:lnTo>
                    <a:pt x="13686" y="108993"/>
                  </a:lnTo>
                  <a:lnTo>
                    <a:pt x="10490" y="91515"/>
                  </a:lnTo>
                  <a:lnTo>
                    <a:pt x="10470" y="10470"/>
                  </a:lnTo>
                  <a:lnTo>
                    <a:pt x="133755" y="10470"/>
                  </a:lnTo>
                  <a:lnTo>
                    <a:pt x="133755" y="0"/>
                  </a:lnTo>
                  <a:close/>
                </a:path>
                <a:path w="133984" h="314325">
                  <a:moveTo>
                    <a:pt x="133755" y="10470"/>
                  </a:moveTo>
                  <a:lnTo>
                    <a:pt x="123284" y="10470"/>
                  </a:lnTo>
                  <a:lnTo>
                    <a:pt x="123253" y="91515"/>
                  </a:lnTo>
                  <a:lnTo>
                    <a:pt x="120063" y="108993"/>
                  </a:lnTo>
                  <a:lnTo>
                    <a:pt x="111261" y="124566"/>
                  </a:lnTo>
                  <a:lnTo>
                    <a:pt x="97789" y="137006"/>
                  </a:lnTo>
                  <a:lnTo>
                    <a:pt x="80583" y="145136"/>
                  </a:lnTo>
                  <a:lnTo>
                    <a:pt x="75317" y="146707"/>
                  </a:lnTo>
                  <a:lnTo>
                    <a:pt x="71767" y="151440"/>
                  </a:lnTo>
                  <a:lnTo>
                    <a:pt x="71767" y="162403"/>
                  </a:lnTo>
                  <a:lnTo>
                    <a:pt x="75317" y="167136"/>
                  </a:lnTo>
                  <a:lnTo>
                    <a:pt x="80583" y="168706"/>
                  </a:lnTo>
                  <a:lnTo>
                    <a:pt x="97789" y="176831"/>
                  </a:lnTo>
                  <a:lnTo>
                    <a:pt x="111261" y="189269"/>
                  </a:lnTo>
                  <a:lnTo>
                    <a:pt x="120063" y="204844"/>
                  </a:lnTo>
                  <a:lnTo>
                    <a:pt x="123253" y="222328"/>
                  </a:lnTo>
                  <a:lnTo>
                    <a:pt x="123284" y="303655"/>
                  </a:lnTo>
                  <a:lnTo>
                    <a:pt x="133755" y="303655"/>
                  </a:lnTo>
                  <a:lnTo>
                    <a:pt x="133734" y="222328"/>
                  </a:lnTo>
                  <a:lnTo>
                    <a:pt x="119010" y="182317"/>
                  </a:lnTo>
                  <a:lnTo>
                    <a:pt x="83578" y="15866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0" y="131516"/>
                  </a:lnTo>
                  <a:lnTo>
                    <a:pt x="133734" y="91515"/>
                  </a:lnTo>
                  <a:lnTo>
                    <a:pt x="133755" y="104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6405124" y="9379422"/>
            <a:ext cx="251079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110" dirty="0">
                <a:solidFill>
                  <a:srgbClr val="202B7D"/>
                </a:solidFill>
                <a:latin typeface="Trebuchet MS"/>
                <a:cs typeface="Trebuchet MS"/>
              </a:rPr>
              <a:t>+374</a:t>
            </a:r>
            <a:r>
              <a:rPr sz="2300" spc="1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202B7D"/>
                </a:solidFill>
                <a:latin typeface="Trebuchet MS"/>
                <a:cs typeface="Trebuchet MS"/>
              </a:rPr>
              <a:t>(93)</a:t>
            </a:r>
            <a:r>
              <a:rPr sz="2300" spc="1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spc="120" dirty="0">
                <a:solidFill>
                  <a:srgbClr val="202B7D"/>
                </a:solidFill>
                <a:latin typeface="Trebuchet MS"/>
                <a:cs typeface="Trebuchet MS"/>
              </a:rPr>
              <a:t>610</a:t>
            </a:r>
            <a:r>
              <a:rPr sz="2300" spc="20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spc="105" dirty="0">
                <a:solidFill>
                  <a:srgbClr val="202B7D"/>
                </a:solidFill>
                <a:latin typeface="Trebuchet MS"/>
                <a:cs typeface="Trebuchet MS"/>
              </a:rPr>
              <a:t>413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67808" y="6433480"/>
            <a:ext cx="7228205" cy="2015489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Հասցե՝</a:t>
            </a:r>
            <a:r>
              <a:rPr sz="205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0" dirty="0">
                <a:solidFill>
                  <a:srgbClr val="FFFFFF"/>
                </a:solidFill>
                <a:latin typeface="Trebuchet MS"/>
                <a:cs typeface="Trebuchet MS"/>
              </a:rPr>
              <a:t>ք.</a:t>
            </a:r>
            <a:r>
              <a:rPr sz="205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Ծաղկաձոր,</a:t>
            </a:r>
            <a:r>
              <a:rPr sz="205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80" dirty="0">
                <a:solidFill>
                  <a:srgbClr val="FFFFFF"/>
                </a:solidFill>
                <a:latin typeface="Trebuchet MS"/>
                <a:cs typeface="Trebuchet MS"/>
              </a:rPr>
              <a:t>Սարալանջի</a:t>
            </a:r>
            <a:r>
              <a:rPr sz="2050" spc="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1-ին</a:t>
            </a:r>
            <a:r>
              <a:rPr sz="205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60" dirty="0">
                <a:solidFill>
                  <a:srgbClr val="FFFFFF"/>
                </a:solidFill>
                <a:latin typeface="Trebuchet MS"/>
                <a:cs typeface="Trebuchet MS"/>
              </a:rPr>
              <a:t>փողոց</a:t>
            </a:r>
            <a:endParaRPr sz="2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755"/>
              </a:spcBef>
            </a:pP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Շին.</a:t>
            </a:r>
            <a:r>
              <a:rPr sz="2050" spc="1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թույլտվության</a:t>
            </a:r>
            <a:r>
              <a:rPr sz="2050" spc="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ժամկետ`</a:t>
            </a:r>
            <a:r>
              <a:rPr sz="2050" spc="1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սեպտեմբեր</a:t>
            </a:r>
            <a:r>
              <a:rPr sz="2050" spc="15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55" dirty="0">
                <a:solidFill>
                  <a:srgbClr val="FFFFFF"/>
                </a:solidFill>
                <a:latin typeface="Trebuchet MS"/>
                <a:cs typeface="Trebuchet MS"/>
              </a:rPr>
              <a:t>2022թ.</a:t>
            </a:r>
            <a:endParaRPr sz="2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755"/>
              </a:spcBef>
            </a:pP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Շին. </a:t>
            </a:r>
            <a:r>
              <a:rPr sz="2050" spc="90" dirty="0">
                <a:solidFill>
                  <a:srgbClr val="FFFFFF"/>
                </a:solidFill>
                <a:latin typeface="Trebuchet MS"/>
                <a:cs typeface="Trebuchet MS"/>
              </a:rPr>
              <a:t>աշխատանքների</a:t>
            </a:r>
            <a:r>
              <a:rPr sz="205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իրականացման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 ժամկետ՝</a:t>
            </a:r>
            <a:r>
              <a:rPr sz="205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85" dirty="0">
                <a:solidFill>
                  <a:srgbClr val="FFFFFF"/>
                </a:solidFill>
                <a:latin typeface="Trebuchet MS"/>
                <a:cs typeface="Trebuchet MS"/>
              </a:rPr>
              <a:t>24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40" dirty="0">
                <a:solidFill>
                  <a:srgbClr val="FFFFFF"/>
                </a:solidFill>
                <a:latin typeface="Trebuchet MS"/>
                <a:cs typeface="Trebuchet MS"/>
              </a:rPr>
              <a:t>ամիս</a:t>
            </a:r>
            <a:endParaRPr sz="2050">
              <a:latin typeface="Trebuchet MS"/>
              <a:cs typeface="Trebuchet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754261" y="9893866"/>
            <a:ext cx="3215640" cy="689610"/>
            <a:chOff x="2754261" y="9893866"/>
            <a:chExt cx="3215640" cy="689610"/>
          </a:xfrm>
        </p:grpSpPr>
        <p:sp>
          <p:nvSpPr>
            <p:cNvPr id="23" name="object 23"/>
            <p:cNvSpPr/>
            <p:nvPr/>
          </p:nvSpPr>
          <p:spPr>
            <a:xfrm>
              <a:off x="2789862" y="9893866"/>
              <a:ext cx="3036570" cy="471805"/>
            </a:xfrm>
            <a:custGeom>
              <a:avLst/>
              <a:gdLst/>
              <a:ahLst/>
              <a:cxnLst/>
              <a:rect l="l" t="t" r="r" b="b"/>
              <a:pathLst>
                <a:path w="3036570" h="471804">
                  <a:moveTo>
                    <a:pt x="3036556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3036556" y="471189"/>
                  </a:lnTo>
                  <a:lnTo>
                    <a:pt x="3036556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759497" y="9930514"/>
              <a:ext cx="3036570" cy="471805"/>
            </a:xfrm>
            <a:custGeom>
              <a:avLst/>
              <a:gdLst/>
              <a:ahLst/>
              <a:cxnLst/>
              <a:rect l="l" t="t" r="r" b="b"/>
              <a:pathLst>
                <a:path w="3036570" h="471804">
                  <a:moveTo>
                    <a:pt x="3036556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3036556" y="471189"/>
                  </a:lnTo>
                  <a:lnTo>
                    <a:pt x="30365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759497" y="9930514"/>
              <a:ext cx="3036570" cy="471805"/>
            </a:xfrm>
            <a:custGeom>
              <a:avLst/>
              <a:gdLst/>
              <a:ahLst/>
              <a:cxnLst/>
              <a:rect l="l" t="t" r="r" b="b"/>
              <a:pathLst>
                <a:path w="3036570" h="471804">
                  <a:moveTo>
                    <a:pt x="3036556" y="471189"/>
                  </a:moveTo>
                  <a:lnTo>
                    <a:pt x="0" y="471189"/>
                  </a:lnTo>
                  <a:lnTo>
                    <a:pt x="0" y="0"/>
                  </a:lnTo>
                  <a:lnTo>
                    <a:pt x="3036556" y="0"/>
                  </a:lnTo>
                  <a:lnTo>
                    <a:pt x="3036556" y="471189"/>
                  </a:lnTo>
                  <a:close/>
                </a:path>
              </a:pathLst>
            </a:custGeom>
            <a:ln w="10470">
              <a:solidFill>
                <a:srgbClr val="D2D2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07564" y="10321098"/>
              <a:ext cx="262255" cy="262255"/>
            </a:xfrm>
            <a:custGeom>
              <a:avLst/>
              <a:gdLst/>
              <a:ahLst/>
              <a:cxnLst/>
              <a:rect l="l" t="t" r="r" b="b"/>
              <a:pathLst>
                <a:path w="262254" h="262254">
                  <a:moveTo>
                    <a:pt x="0" y="0"/>
                  </a:moveTo>
                  <a:lnTo>
                    <a:pt x="109902" y="261782"/>
                  </a:lnTo>
                  <a:lnTo>
                    <a:pt x="133912" y="171272"/>
                  </a:lnTo>
                  <a:lnTo>
                    <a:pt x="222621" y="259981"/>
                  </a:lnTo>
                  <a:lnTo>
                    <a:pt x="259981" y="222621"/>
                  </a:lnTo>
                  <a:lnTo>
                    <a:pt x="171272" y="133912"/>
                  </a:lnTo>
                  <a:lnTo>
                    <a:pt x="261772" y="109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2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191200" y="672619"/>
            <a:ext cx="194056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i="1" spc="285" dirty="0">
                <a:solidFill>
                  <a:srgbClr val="202B7D"/>
                </a:solidFill>
                <a:latin typeface="Trebuchet MS"/>
                <a:cs typeface="Trebuchet MS"/>
              </a:rPr>
              <a:t>fas</a:t>
            </a:r>
            <a:r>
              <a:rPr sz="1950" i="1" spc="-19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1950" i="1" spc="290" dirty="0">
                <a:solidFill>
                  <a:srgbClr val="202B7D"/>
                </a:solidFill>
                <a:latin typeface="Trebuchet MS"/>
                <a:cs typeface="Trebuchet MS"/>
              </a:rPr>
              <a:t>tbank.am 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405124" y="9819570"/>
            <a:ext cx="2510790" cy="36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00"/>
              </a:lnSpc>
            </a:pPr>
            <a:r>
              <a:rPr sz="2300" spc="110" dirty="0">
                <a:solidFill>
                  <a:srgbClr val="202B7D"/>
                </a:solidFill>
                <a:latin typeface="Trebuchet MS"/>
                <a:cs typeface="Trebuchet MS"/>
              </a:rPr>
              <a:t>+374</a:t>
            </a:r>
            <a:r>
              <a:rPr sz="2300" spc="1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202B7D"/>
                </a:solidFill>
                <a:latin typeface="Trebuchet MS"/>
                <a:cs typeface="Trebuchet MS"/>
              </a:rPr>
              <a:t>(44)</a:t>
            </a:r>
            <a:r>
              <a:rPr sz="2300" spc="1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spc="120" dirty="0">
                <a:solidFill>
                  <a:srgbClr val="202B7D"/>
                </a:solidFill>
                <a:latin typeface="Trebuchet MS"/>
                <a:cs typeface="Trebuchet MS"/>
              </a:rPr>
              <a:t>610</a:t>
            </a:r>
            <a:r>
              <a:rPr sz="2300" spc="20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spc="105" dirty="0">
                <a:solidFill>
                  <a:srgbClr val="202B7D"/>
                </a:solidFill>
                <a:latin typeface="Trebuchet MS"/>
                <a:cs typeface="Trebuchet MS"/>
              </a:rPr>
              <a:t>410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20"/>
              </a:lnSpc>
            </a:pPr>
            <a:r>
              <a:rPr spc="85" dirty="0"/>
              <a:t>Իմանալ</a:t>
            </a:r>
            <a:r>
              <a:rPr spc="-60" dirty="0"/>
              <a:t> </a:t>
            </a:r>
            <a:r>
              <a:rPr spc="90" dirty="0"/>
              <a:t>ավելին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3837" y="1072449"/>
            <a:ext cx="14137640" cy="9032240"/>
          </a:xfrm>
          <a:custGeom>
            <a:avLst/>
            <a:gdLst/>
            <a:ahLst/>
            <a:cxnLst/>
            <a:rect l="l" t="t" r="r" b="b"/>
            <a:pathLst>
              <a:path w="14137640" h="9032240">
                <a:moveTo>
                  <a:pt x="14137475" y="0"/>
                </a:moveTo>
                <a:lnTo>
                  <a:pt x="0" y="0"/>
                </a:lnTo>
                <a:lnTo>
                  <a:pt x="0" y="9032217"/>
                </a:lnTo>
                <a:lnTo>
                  <a:pt x="14137475" y="9032217"/>
                </a:lnTo>
                <a:lnTo>
                  <a:pt x="14137475" y="0"/>
                </a:lnTo>
                <a:close/>
              </a:path>
            </a:pathLst>
          </a:custGeom>
          <a:solidFill>
            <a:srgbClr val="202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08837" y="2276349"/>
            <a:ext cx="9591362" cy="6755857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67808" y="2060478"/>
            <a:ext cx="6946265" cy="2040587"/>
          </a:xfrm>
          <a:prstGeom prst="rect">
            <a:avLst/>
          </a:prstGeom>
        </p:spPr>
        <p:txBody>
          <a:bodyPr vert="horz" wrap="square" lIns="0" tIns="96357" rIns="0" bIns="0" rtlCol="0">
            <a:spAutoFit/>
          </a:bodyPr>
          <a:lstStyle/>
          <a:p>
            <a:pPr marL="12700" marR="5080">
              <a:lnSpc>
                <a:spcPts val="8240"/>
              </a:lnSpc>
            </a:pPr>
            <a:r>
              <a:rPr lang="hy-AM" sz="3500" dirty="0"/>
              <a:t>«ՄԼ ՄԱՅՆԻՆԳ» ՍՊԸ </a:t>
            </a:r>
            <a:br>
              <a:rPr lang="hy-AM" sz="3500" dirty="0"/>
            </a:br>
            <a:r>
              <a:rPr lang="hy-AM" sz="3500" dirty="0"/>
              <a:t>(ՔԱՆԱՔԵՌ 2)</a:t>
            </a:r>
            <a:endParaRPr sz="3500" dirty="0"/>
          </a:p>
        </p:txBody>
      </p:sp>
      <p:grpSp>
        <p:nvGrpSpPr>
          <p:cNvPr id="5" name="object 5"/>
          <p:cNvGrpSpPr/>
          <p:nvPr/>
        </p:nvGrpSpPr>
        <p:grpSpPr>
          <a:xfrm>
            <a:off x="966190" y="6447772"/>
            <a:ext cx="479425" cy="479425"/>
            <a:chOff x="966190" y="6447772"/>
            <a:chExt cx="479425" cy="479425"/>
          </a:xfrm>
        </p:grpSpPr>
        <p:sp>
          <p:nvSpPr>
            <p:cNvPr id="6" name="object 6"/>
            <p:cNvSpPr/>
            <p:nvPr/>
          </p:nvSpPr>
          <p:spPr>
            <a:xfrm>
              <a:off x="966190" y="6447772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084" y="0"/>
                  </a:moveTo>
                  <a:lnTo>
                    <a:pt x="0" y="0"/>
                  </a:lnTo>
                  <a:lnTo>
                    <a:pt x="0" y="479095"/>
                  </a:lnTo>
                  <a:lnTo>
                    <a:pt x="479084" y="479095"/>
                  </a:lnTo>
                  <a:lnTo>
                    <a:pt x="479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9158" y="6564135"/>
              <a:ext cx="91672" cy="9166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97114" y="6530269"/>
              <a:ext cx="217804" cy="314325"/>
            </a:xfrm>
            <a:custGeom>
              <a:avLst/>
              <a:gdLst/>
              <a:ahLst/>
              <a:cxnLst/>
              <a:rect l="l" t="t" r="r" b="b"/>
              <a:pathLst>
                <a:path w="217805" h="314325">
                  <a:moveTo>
                    <a:pt x="217220" y="291503"/>
                  </a:moveTo>
                  <a:lnTo>
                    <a:pt x="208686" y="282714"/>
                  </a:lnTo>
                  <a:lnTo>
                    <a:pt x="202971" y="280949"/>
                  </a:lnTo>
                  <a:lnTo>
                    <a:pt x="202971" y="291503"/>
                  </a:lnTo>
                  <a:lnTo>
                    <a:pt x="190271" y="295605"/>
                  </a:lnTo>
                  <a:lnTo>
                    <a:pt x="170129" y="299542"/>
                  </a:lnTo>
                  <a:lnTo>
                    <a:pt x="142824" y="302488"/>
                  </a:lnTo>
                  <a:lnTo>
                    <a:pt x="108610" y="303657"/>
                  </a:lnTo>
                  <a:lnTo>
                    <a:pt x="74396" y="302488"/>
                  </a:lnTo>
                  <a:lnTo>
                    <a:pt x="47091" y="299542"/>
                  </a:lnTo>
                  <a:lnTo>
                    <a:pt x="26949" y="295605"/>
                  </a:lnTo>
                  <a:lnTo>
                    <a:pt x="14236" y="291503"/>
                  </a:lnTo>
                  <a:lnTo>
                    <a:pt x="26949" y="287413"/>
                  </a:lnTo>
                  <a:lnTo>
                    <a:pt x="47091" y="283489"/>
                  </a:lnTo>
                  <a:lnTo>
                    <a:pt x="74396" y="280530"/>
                  </a:lnTo>
                  <a:lnTo>
                    <a:pt x="102946" y="279577"/>
                  </a:lnTo>
                  <a:lnTo>
                    <a:pt x="108610" y="291515"/>
                  </a:lnTo>
                  <a:lnTo>
                    <a:pt x="114261" y="279577"/>
                  </a:lnTo>
                  <a:lnTo>
                    <a:pt x="142824" y="280530"/>
                  </a:lnTo>
                  <a:lnTo>
                    <a:pt x="170129" y="283489"/>
                  </a:lnTo>
                  <a:lnTo>
                    <a:pt x="190271" y="287413"/>
                  </a:lnTo>
                  <a:lnTo>
                    <a:pt x="202971" y="291503"/>
                  </a:lnTo>
                  <a:lnTo>
                    <a:pt x="202971" y="280949"/>
                  </a:lnTo>
                  <a:lnTo>
                    <a:pt x="197878" y="279374"/>
                  </a:lnTo>
                  <a:lnTo>
                    <a:pt x="185420" y="275526"/>
                  </a:lnTo>
                  <a:lnTo>
                    <a:pt x="150888" y="270675"/>
                  </a:lnTo>
                  <a:lnTo>
                    <a:pt x="119100" y="269341"/>
                  </a:lnTo>
                  <a:lnTo>
                    <a:pt x="190550" y="118300"/>
                  </a:lnTo>
                  <a:lnTo>
                    <a:pt x="191223" y="112242"/>
                  </a:lnTo>
                  <a:lnTo>
                    <a:pt x="195160" y="76250"/>
                  </a:lnTo>
                  <a:lnTo>
                    <a:pt x="184264" y="47637"/>
                  </a:lnTo>
                  <a:lnTo>
                    <a:pt x="180809" y="38544"/>
                  </a:lnTo>
                  <a:lnTo>
                    <a:pt x="151358" y="11150"/>
                  </a:lnTo>
                  <a:lnTo>
                    <a:pt x="140919" y="8293"/>
                  </a:lnTo>
                  <a:lnTo>
                    <a:pt x="140919" y="79946"/>
                  </a:lnTo>
                  <a:lnTo>
                    <a:pt x="138379" y="92519"/>
                  </a:lnTo>
                  <a:lnTo>
                    <a:pt x="131457" y="102781"/>
                  </a:lnTo>
                  <a:lnTo>
                    <a:pt x="121183" y="109702"/>
                  </a:lnTo>
                  <a:lnTo>
                    <a:pt x="108610" y="112242"/>
                  </a:lnTo>
                  <a:lnTo>
                    <a:pt x="96037" y="109702"/>
                  </a:lnTo>
                  <a:lnTo>
                    <a:pt x="85763" y="102781"/>
                  </a:lnTo>
                  <a:lnTo>
                    <a:pt x="78841" y="92519"/>
                  </a:lnTo>
                  <a:lnTo>
                    <a:pt x="76314" y="79946"/>
                  </a:lnTo>
                  <a:lnTo>
                    <a:pt x="78841" y="67373"/>
                  </a:lnTo>
                  <a:lnTo>
                    <a:pt x="85763" y="57099"/>
                  </a:lnTo>
                  <a:lnTo>
                    <a:pt x="96037" y="50177"/>
                  </a:lnTo>
                  <a:lnTo>
                    <a:pt x="108610" y="47637"/>
                  </a:lnTo>
                  <a:lnTo>
                    <a:pt x="121183" y="50177"/>
                  </a:lnTo>
                  <a:lnTo>
                    <a:pt x="131457" y="57099"/>
                  </a:lnTo>
                  <a:lnTo>
                    <a:pt x="138379" y="67373"/>
                  </a:lnTo>
                  <a:lnTo>
                    <a:pt x="140919" y="79946"/>
                  </a:lnTo>
                  <a:lnTo>
                    <a:pt x="140919" y="8293"/>
                  </a:lnTo>
                  <a:lnTo>
                    <a:pt x="110718" y="25"/>
                  </a:lnTo>
                  <a:lnTo>
                    <a:pt x="109308" y="0"/>
                  </a:lnTo>
                  <a:lnTo>
                    <a:pt x="106502" y="25"/>
                  </a:lnTo>
                  <a:lnTo>
                    <a:pt x="65862" y="11150"/>
                  </a:lnTo>
                  <a:lnTo>
                    <a:pt x="36423" y="38544"/>
                  </a:lnTo>
                  <a:lnTo>
                    <a:pt x="22059" y="76250"/>
                  </a:lnTo>
                  <a:lnTo>
                    <a:pt x="26670" y="118300"/>
                  </a:lnTo>
                  <a:lnTo>
                    <a:pt x="98107" y="269341"/>
                  </a:lnTo>
                  <a:lnTo>
                    <a:pt x="66332" y="270675"/>
                  </a:lnTo>
                  <a:lnTo>
                    <a:pt x="31813" y="275526"/>
                  </a:lnTo>
                  <a:lnTo>
                    <a:pt x="8534" y="282714"/>
                  </a:lnTo>
                  <a:lnTo>
                    <a:pt x="0" y="291503"/>
                  </a:lnTo>
                  <a:lnTo>
                    <a:pt x="8534" y="300316"/>
                  </a:lnTo>
                  <a:lnTo>
                    <a:pt x="31813" y="307505"/>
                  </a:lnTo>
                  <a:lnTo>
                    <a:pt x="66332" y="312343"/>
                  </a:lnTo>
                  <a:lnTo>
                    <a:pt x="108610" y="314121"/>
                  </a:lnTo>
                  <a:lnTo>
                    <a:pt x="150888" y="312343"/>
                  </a:lnTo>
                  <a:lnTo>
                    <a:pt x="185420" y="307505"/>
                  </a:lnTo>
                  <a:lnTo>
                    <a:pt x="197866" y="303657"/>
                  </a:lnTo>
                  <a:lnTo>
                    <a:pt x="208686" y="300316"/>
                  </a:lnTo>
                  <a:lnTo>
                    <a:pt x="217220" y="2915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966190" y="7736811"/>
            <a:ext cx="479425" cy="479425"/>
            <a:chOff x="966190" y="7736811"/>
            <a:chExt cx="479425" cy="479425"/>
          </a:xfrm>
        </p:grpSpPr>
        <p:sp>
          <p:nvSpPr>
            <p:cNvPr id="10" name="object 10"/>
            <p:cNvSpPr/>
            <p:nvPr/>
          </p:nvSpPr>
          <p:spPr>
            <a:xfrm>
              <a:off x="966190" y="7736811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084" y="0"/>
                  </a:moveTo>
                  <a:lnTo>
                    <a:pt x="0" y="0"/>
                  </a:lnTo>
                  <a:lnTo>
                    <a:pt x="0" y="479095"/>
                  </a:lnTo>
                  <a:lnTo>
                    <a:pt x="479084" y="479095"/>
                  </a:lnTo>
                  <a:lnTo>
                    <a:pt x="479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38855" y="7819301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14744" y="131516"/>
                  </a:lnTo>
                  <a:lnTo>
                    <a:pt x="5017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4" y="182321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222328"/>
                  </a:lnTo>
                  <a:lnTo>
                    <a:pt x="129747" y="200860"/>
                  </a:lnTo>
                  <a:lnTo>
                    <a:pt x="119016" y="182321"/>
                  </a:lnTo>
                  <a:lnTo>
                    <a:pt x="103106" y="167870"/>
                  </a:lnTo>
                  <a:lnTo>
                    <a:pt x="83578" y="15866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6" y="131516"/>
                  </a:lnTo>
                  <a:lnTo>
                    <a:pt x="133744" y="91515"/>
                  </a:lnTo>
                  <a:lnTo>
                    <a:pt x="133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3378" y="7898094"/>
              <a:ext cx="129221" cy="8715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38855" y="7819301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14735" y="131516"/>
                  </a:lnTo>
                  <a:lnTo>
                    <a:pt x="5017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35" y="182317"/>
                  </a:lnTo>
                  <a:lnTo>
                    <a:pt x="1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303655"/>
                  </a:lnTo>
                  <a:lnTo>
                    <a:pt x="10470" y="303655"/>
                  </a:lnTo>
                  <a:lnTo>
                    <a:pt x="10490" y="222328"/>
                  </a:lnTo>
                  <a:lnTo>
                    <a:pt x="35960" y="176835"/>
                  </a:lnTo>
                  <a:lnTo>
                    <a:pt x="58438" y="167136"/>
                  </a:lnTo>
                  <a:lnTo>
                    <a:pt x="61987" y="162403"/>
                  </a:lnTo>
                  <a:lnTo>
                    <a:pt x="61987" y="151440"/>
                  </a:lnTo>
                  <a:lnTo>
                    <a:pt x="58438" y="146707"/>
                  </a:lnTo>
                  <a:lnTo>
                    <a:pt x="53160" y="145136"/>
                  </a:lnTo>
                  <a:lnTo>
                    <a:pt x="35960" y="137006"/>
                  </a:lnTo>
                  <a:lnTo>
                    <a:pt x="22491" y="124566"/>
                  </a:lnTo>
                  <a:lnTo>
                    <a:pt x="13686" y="108993"/>
                  </a:lnTo>
                  <a:lnTo>
                    <a:pt x="10490" y="91515"/>
                  </a:lnTo>
                  <a:lnTo>
                    <a:pt x="10470" y="10470"/>
                  </a:lnTo>
                  <a:lnTo>
                    <a:pt x="133755" y="10470"/>
                  </a:lnTo>
                  <a:lnTo>
                    <a:pt x="133755" y="0"/>
                  </a:lnTo>
                  <a:close/>
                </a:path>
                <a:path w="133984" h="314325">
                  <a:moveTo>
                    <a:pt x="133755" y="10470"/>
                  </a:moveTo>
                  <a:lnTo>
                    <a:pt x="123284" y="10470"/>
                  </a:lnTo>
                  <a:lnTo>
                    <a:pt x="123253" y="91515"/>
                  </a:lnTo>
                  <a:lnTo>
                    <a:pt x="120063" y="108993"/>
                  </a:lnTo>
                  <a:lnTo>
                    <a:pt x="111262" y="124566"/>
                  </a:lnTo>
                  <a:lnTo>
                    <a:pt x="97793" y="137006"/>
                  </a:lnTo>
                  <a:lnTo>
                    <a:pt x="80594" y="145136"/>
                  </a:lnTo>
                  <a:lnTo>
                    <a:pt x="75309" y="146707"/>
                  </a:lnTo>
                  <a:lnTo>
                    <a:pt x="71767" y="151440"/>
                  </a:lnTo>
                  <a:lnTo>
                    <a:pt x="71767" y="162403"/>
                  </a:lnTo>
                  <a:lnTo>
                    <a:pt x="75317" y="167136"/>
                  </a:lnTo>
                  <a:lnTo>
                    <a:pt x="80583" y="168706"/>
                  </a:lnTo>
                  <a:lnTo>
                    <a:pt x="97789" y="176835"/>
                  </a:lnTo>
                  <a:lnTo>
                    <a:pt x="111261" y="189273"/>
                  </a:lnTo>
                  <a:lnTo>
                    <a:pt x="120063" y="204845"/>
                  </a:lnTo>
                  <a:lnTo>
                    <a:pt x="123253" y="222328"/>
                  </a:lnTo>
                  <a:lnTo>
                    <a:pt x="123284" y="303655"/>
                  </a:lnTo>
                  <a:lnTo>
                    <a:pt x="133755" y="303655"/>
                  </a:lnTo>
                  <a:lnTo>
                    <a:pt x="133734" y="222328"/>
                  </a:lnTo>
                  <a:lnTo>
                    <a:pt x="119010" y="182317"/>
                  </a:lnTo>
                  <a:lnTo>
                    <a:pt x="83578" y="158665"/>
                  </a:lnTo>
                  <a:lnTo>
                    <a:pt x="81788" y="158141"/>
                  </a:lnTo>
                  <a:lnTo>
                    <a:pt x="81788" y="155702"/>
                  </a:lnTo>
                  <a:lnTo>
                    <a:pt x="119010" y="131516"/>
                  </a:lnTo>
                  <a:lnTo>
                    <a:pt x="133734" y="91515"/>
                  </a:lnTo>
                  <a:lnTo>
                    <a:pt x="133755" y="104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03794" y="7997069"/>
              <a:ext cx="7620" cy="19050"/>
            </a:xfrm>
            <a:custGeom>
              <a:avLst/>
              <a:gdLst/>
              <a:ahLst/>
              <a:cxnLst/>
              <a:rect l="l" t="t" r="r" b="b"/>
              <a:pathLst>
                <a:path w="7619" h="19050">
                  <a:moveTo>
                    <a:pt x="4419" y="15189"/>
                  </a:moveTo>
                  <a:lnTo>
                    <a:pt x="3429" y="14185"/>
                  </a:lnTo>
                  <a:lnTo>
                    <a:pt x="990" y="14185"/>
                  </a:lnTo>
                  <a:lnTo>
                    <a:pt x="0" y="15189"/>
                  </a:lnTo>
                  <a:lnTo>
                    <a:pt x="0" y="17614"/>
                  </a:lnTo>
                  <a:lnTo>
                    <a:pt x="990" y="18605"/>
                  </a:lnTo>
                  <a:lnTo>
                    <a:pt x="3429" y="18605"/>
                  </a:lnTo>
                  <a:lnTo>
                    <a:pt x="4419" y="17614"/>
                  </a:lnTo>
                  <a:lnTo>
                    <a:pt x="4419" y="16395"/>
                  </a:lnTo>
                  <a:lnTo>
                    <a:pt x="4419" y="15189"/>
                  </a:lnTo>
                  <a:close/>
                </a:path>
                <a:path w="7619" h="19050">
                  <a:moveTo>
                    <a:pt x="7416" y="1003"/>
                  </a:moveTo>
                  <a:lnTo>
                    <a:pt x="6438" y="0"/>
                  </a:lnTo>
                  <a:lnTo>
                    <a:pt x="4000" y="0"/>
                  </a:lnTo>
                  <a:lnTo>
                    <a:pt x="3009" y="1003"/>
                  </a:lnTo>
                  <a:lnTo>
                    <a:pt x="3009" y="3429"/>
                  </a:lnTo>
                  <a:lnTo>
                    <a:pt x="4000" y="4419"/>
                  </a:lnTo>
                  <a:lnTo>
                    <a:pt x="6438" y="4419"/>
                  </a:lnTo>
                  <a:lnTo>
                    <a:pt x="7416" y="3429"/>
                  </a:lnTo>
                  <a:lnTo>
                    <a:pt x="7416" y="2209"/>
                  </a:lnTo>
                  <a:lnTo>
                    <a:pt x="7416" y="1003"/>
                  </a:lnTo>
                  <a:close/>
                </a:path>
              </a:pathLst>
            </a:custGeom>
            <a:solidFill>
              <a:srgbClr val="202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966190" y="8562859"/>
            <a:ext cx="479425" cy="479425"/>
            <a:chOff x="966190" y="8562859"/>
            <a:chExt cx="479425" cy="479425"/>
          </a:xfrm>
        </p:grpSpPr>
        <p:sp>
          <p:nvSpPr>
            <p:cNvPr id="16" name="object 16"/>
            <p:cNvSpPr/>
            <p:nvPr/>
          </p:nvSpPr>
          <p:spPr>
            <a:xfrm>
              <a:off x="966190" y="8562859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084" y="0"/>
                  </a:moveTo>
                  <a:lnTo>
                    <a:pt x="0" y="0"/>
                  </a:lnTo>
                  <a:lnTo>
                    <a:pt x="0" y="479095"/>
                  </a:lnTo>
                  <a:lnTo>
                    <a:pt x="479084" y="479095"/>
                  </a:lnTo>
                  <a:lnTo>
                    <a:pt x="479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38855" y="8645338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14744" y="131516"/>
                  </a:lnTo>
                  <a:lnTo>
                    <a:pt x="5017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4" y="182317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222328"/>
                  </a:lnTo>
                  <a:lnTo>
                    <a:pt x="129747" y="200855"/>
                  </a:lnTo>
                  <a:lnTo>
                    <a:pt x="119016" y="182317"/>
                  </a:lnTo>
                  <a:lnTo>
                    <a:pt x="103106" y="167869"/>
                  </a:lnTo>
                  <a:lnTo>
                    <a:pt x="83578" y="15866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6" y="131516"/>
                  </a:lnTo>
                  <a:lnTo>
                    <a:pt x="133744" y="91515"/>
                  </a:lnTo>
                  <a:lnTo>
                    <a:pt x="133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8855" y="8890242"/>
              <a:ext cx="133765" cy="6922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1138855" y="8645338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14739" y="131516"/>
                  </a:lnTo>
                  <a:lnTo>
                    <a:pt x="5017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39" y="182317"/>
                  </a:lnTo>
                  <a:lnTo>
                    <a:pt x="1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303655"/>
                  </a:lnTo>
                  <a:lnTo>
                    <a:pt x="10470" y="303655"/>
                  </a:lnTo>
                  <a:lnTo>
                    <a:pt x="10490" y="222328"/>
                  </a:lnTo>
                  <a:lnTo>
                    <a:pt x="35960" y="176831"/>
                  </a:lnTo>
                  <a:lnTo>
                    <a:pt x="58438" y="167136"/>
                  </a:lnTo>
                  <a:lnTo>
                    <a:pt x="61987" y="162403"/>
                  </a:lnTo>
                  <a:lnTo>
                    <a:pt x="61987" y="151440"/>
                  </a:lnTo>
                  <a:lnTo>
                    <a:pt x="58448" y="146707"/>
                  </a:lnTo>
                  <a:lnTo>
                    <a:pt x="53160" y="145136"/>
                  </a:lnTo>
                  <a:lnTo>
                    <a:pt x="35960" y="137006"/>
                  </a:lnTo>
                  <a:lnTo>
                    <a:pt x="22491" y="124566"/>
                  </a:lnTo>
                  <a:lnTo>
                    <a:pt x="13686" y="108993"/>
                  </a:lnTo>
                  <a:lnTo>
                    <a:pt x="10490" y="91515"/>
                  </a:lnTo>
                  <a:lnTo>
                    <a:pt x="10470" y="10470"/>
                  </a:lnTo>
                  <a:lnTo>
                    <a:pt x="133755" y="10470"/>
                  </a:lnTo>
                  <a:lnTo>
                    <a:pt x="133755" y="0"/>
                  </a:lnTo>
                  <a:close/>
                </a:path>
                <a:path w="133984" h="314325">
                  <a:moveTo>
                    <a:pt x="133755" y="10470"/>
                  </a:moveTo>
                  <a:lnTo>
                    <a:pt x="123284" y="10470"/>
                  </a:lnTo>
                  <a:lnTo>
                    <a:pt x="123253" y="91515"/>
                  </a:lnTo>
                  <a:lnTo>
                    <a:pt x="120063" y="108993"/>
                  </a:lnTo>
                  <a:lnTo>
                    <a:pt x="111261" y="124566"/>
                  </a:lnTo>
                  <a:lnTo>
                    <a:pt x="97789" y="137006"/>
                  </a:lnTo>
                  <a:lnTo>
                    <a:pt x="80583" y="145136"/>
                  </a:lnTo>
                  <a:lnTo>
                    <a:pt x="75306" y="146707"/>
                  </a:lnTo>
                  <a:lnTo>
                    <a:pt x="71767" y="151440"/>
                  </a:lnTo>
                  <a:lnTo>
                    <a:pt x="71767" y="162403"/>
                  </a:lnTo>
                  <a:lnTo>
                    <a:pt x="75317" y="167136"/>
                  </a:lnTo>
                  <a:lnTo>
                    <a:pt x="80583" y="168706"/>
                  </a:lnTo>
                  <a:lnTo>
                    <a:pt x="97789" y="176831"/>
                  </a:lnTo>
                  <a:lnTo>
                    <a:pt x="111261" y="189269"/>
                  </a:lnTo>
                  <a:lnTo>
                    <a:pt x="120063" y="204844"/>
                  </a:lnTo>
                  <a:lnTo>
                    <a:pt x="123253" y="222328"/>
                  </a:lnTo>
                  <a:lnTo>
                    <a:pt x="123284" y="303655"/>
                  </a:lnTo>
                  <a:lnTo>
                    <a:pt x="133755" y="303655"/>
                  </a:lnTo>
                  <a:lnTo>
                    <a:pt x="133734" y="222328"/>
                  </a:lnTo>
                  <a:lnTo>
                    <a:pt x="119010" y="182317"/>
                  </a:lnTo>
                  <a:lnTo>
                    <a:pt x="83578" y="15866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0" y="131516"/>
                  </a:lnTo>
                  <a:lnTo>
                    <a:pt x="133734" y="91515"/>
                  </a:lnTo>
                  <a:lnTo>
                    <a:pt x="133755" y="104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6582564" y="9077776"/>
            <a:ext cx="2333625" cy="73787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25"/>
              </a:spcBef>
            </a:pPr>
            <a:r>
              <a:rPr sz="2150" spc="95" dirty="0">
                <a:solidFill>
                  <a:srgbClr val="202B7D"/>
                </a:solidFill>
                <a:latin typeface="Trebuchet MS"/>
                <a:cs typeface="Trebuchet MS"/>
              </a:rPr>
              <a:t>8887</a:t>
            </a:r>
            <a:endParaRPr sz="2150">
              <a:latin typeface="Trebuchet MS"/>
              <a:cs typeface="Trebuchet MS"/>
            </a:endParaRPr>
          </a:p>
          <a:p>
            <a:pPr marR="5080" algn="r">
              <a:lnSpc>
                <a:spcPct val="100000"/>
              </a:lnSpc>
              <a:spcBef>
                <a:spcPts val="225"/>
              </a:spcBef>
            </a:pPr>
            <a:r>
              <a:rPr sz="2150" spc="95" dirty="0">
                <a:solidFill>
                  <a:srgbClr val="202B7D"/>
                </a:solidFill>
                <a:latin typeface="Trebuchet MS"/>
                <a:cs typeface="Trebuchet MS"/>
              </a:rPr>
              <a:t>+374</a:t>
            </a:r>
            <a:r>
              <a:rPr sz="2150" spc="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150" dirty="0">
                <a:solidFill>
                  <a:srgbClr val="202B7D"/>
                </a:solidFill>
                <a:latin typeface="Trebuchet MS"/>
                <a:cs typeface="Trebuchet MS"/>
              </a:rPr>
              <a:t>(10)</a:t>
            </a:r>
            <a:r>
              <a:rPr sz="2150" spc="10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150" spc="105" dirty="0">
                <a:solidFill>
                  <a:srgbClr val="202B7D"/>
                </a:solidFill>
                <a:latin typeface="Trebuchet MS"/>
                <a:cs typeface="Trebuchet MS"/>
              </a:rPr>
              <a:t>200</a:t>
            </a:r>
            <a:r>
              <a:rPr sz="2150" spc="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150" spc="90" dirty="0">
                <a:solidFill>
                  <a:srgbClr val="202B7D"/>
                </a:solidFill>
                <a:latin typeface="Trebuchet MS"/>
                <a:cs typeface="Trebuchet MS"/>
              </a:rPr>
              <a:t>004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867818" y="6328772"/>
            <a:ext cx="7228205" cy="2538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268220">
              <a:lnSpc>
                <a:spcPct val="134100"/>
              </a:lnSpc>
              <a:spcBef>
                <a:spcPts val="95"/>
              </a:spcBef>
            </a:pP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Հասցե՝</a:t>
            </a:r>
            <a:r>
              <a:rPr sz="205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0" dirty="0">
                <a:solidFill>
                  <a:srgbClr val="FFFFFF"/>
                </a:solidFill>
                <a:latin typeface="Trebuchet MS"/>
                <a:cs typeface="Trebuchet MS"/>
              </a:rPr>
              <a:t>ք.</a:t>
            </a:r>
            <a:r>
              <a:rPr sz="2050" spc="4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55" dirty="0">
                <a:solidFill>
                  <a:srgbClr val="FFFFFF"/>
                </a:solidFill>
                <a:latin typeface="Trebuchet MS"/>
                <a:cs typeface="Trebuchet MS"/>
              </a:rPr>
              <a:t>Երևան,</a:t>
            </a:r>
            <a:r>
              <a:rPr sz="2050" spc="3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Քանաքեռ-Զեյթուն,</a:t>
            </a:r>
            <a:r>
              <a:rPr sz="2050" spc="509" dirty="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sz="2050" spc="-125" dirty="0">
                <a:solidFill>
                  <a:srgbClr val="FFFFFF"/>
                </a:solidFill>
                <a:latin typeface="Trebuchet MS"/>
                <a:cs typeface="Trebuchet MS"/>
              </a:rPr>
              <a:t>Զ.</a:t>
            </a:r>
            <a:r>
              <a:rPr sz="2050" spc="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Քանաքեռցու</a:t>
            </a:r>
            <a:r>
              <a:rPr sz="205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65" dirty="0">
                <a:solidFill>
                  <a:srgbClr val="FFFFFF"/>
                </a:solidFill>
                <a:latin typeface="Trebuchet MS"/>
                <a:cs typeface="Trebuchet MS"/>
              </a:rPr>
              <a:t>փողոց</a:t>
            </a:r>
            <a:r>
              <a:rPr sz="2050" spc="6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137/1</a:t>
            </a:r>
            <a:r>
              <a:rPr sz="2050" spc="65" dirty="0">
                <a:solidFill>
                  <a:srgbClr val="FFFFFF"/>
                </a:solidFill>
                <a:latin typeface="Trebuchet MS"/>
                <a:cs typeface="Trebuchet MS"/>
              </a:rPr>
              <a:t> հողամաս</a:t>
            </a:r>
            <a:endParaRPr sz="2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755"/>
              </a:spcBef>
            </a:pP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Շին.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թույլտվության</a:t>
            </a:r>
            <a:r>
              <a:rPr sz="205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ժամկետ`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06/07/2023թ.</a:t>
            </a:r>
            <a:endParaRPr sz="2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755"/>
              </a:spcBef>
            </a:pP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Շին. </a:t>
            </a:r>
            <a:r>
              <a:rPr sz="2050" spc="90" dirty="0">
                <a:solidFill>
                  <a:srgbClr val="FFFFFF"/>
                </a:solidFill>
                <a:latin typeface="Trebuchet MS"/>
                <a:cs typeface="Trebuchet MS"/>
              </a:rPr>
              <a:t>աշխատանքների</a:t>
            </a:r>
            <a:r>
              <a:rPr sz="205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իրականացման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 ժամկետ՝</a:t>
            </a:r>
            <a:r>
              <a:rPr sz="205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85" dirty="0">
                <a:solidFill>
                  <a:srgbClr val="FFFFFF"/>
                </a:solidFill>
                <a:latin typeface="Trebuchet MS"/>
                <a:cs typeface="Trebuchet MS"/>
              </a:rPr>
              <a:t>36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40" dirty="0">
                <a:solidFill>
                  <a:srgbClr val="FFFFFF"/>
                </a:solidFill>
                <a:latin typeface="Trebuchet MS"/>
                <a:cs typeface="Trebuchet MS"/>
              </a:rPr>
              <a:t>ամիս</a:t>
            </a:r>
            <a:endParaRPr sz="2050">
              <a:latin typeface="Trebuchet MS"/>
              <a:cs typeface="Trebuchet MS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754261" y="9893866"/>
            <a:ext cx="3215640" cy="689610"/>
            <a:chOff x="2754261" y="9893866"/>
            <a:chExt cx="3215640" cy="689610"/>
          </a:xfrm>
        </p:grpSpPr>
        <p:sp>
          <p:nvSpPr>
            <p:cNvPr id="23" name="object 23"/>
            <p:cNvSpPr/>
            <p:nvPr/>
          </p:nvSpPr>
          <p:spPr>
            <a:xfrm>
              <a:off x="2789862" y="9893866"/>
              <a:ext cx="3036570" cy="471805"/>
            </a:xfrm>
            <a:custGeom>
              <a:avLst/>
              <a:gdLst/>
              <a:ahLst/>
              <a:cxnLst/>
              <a:rect l="l" t="t" r="r" b="b"/>
              <a:pathLst>
                <a:path w="3036570" h="471804">
                  <a:moveTo>
                    <a:pt x="3036556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3036556" y="471189"/>
                  </a:lnTo>
                  <a:lnTo>
                    <a:pt x="3036556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759497" y="9930514"/>
              <a:ext cx="3036570" cy="471805"/>
            </a:xfrm>
            <a:custGeom>
              <a:avLst/>
              <a:gdLst/>
              <a:ahLst/>
              <a:cxnLst/>
              <a:rect l="l" t="t" r="r" b="b"/>
              <a:pathLst>
                <a:path w="3036570" h="471804">
                  <a:moveTo>
                    <a:pt x="3036556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3036556" y="471189"/>
                  </a:lnTo>
                  <a:lnTo>
                    <a:pt x="30365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759497" y="9930514"/>
              <a:ext cx="3036570" cy="471805"/>
            </a:xfrm>
            <a:custGeom>
              <a:avLst/>
              <a:gdLst/>
              <a:ahLst/>
              <a:cxnLst/>
              <a:rect l="l" t="t" r="r" b="b"/>
              <a:pathLst>
                <a:path w="3036570" h="471804">
                  <a:moveTo>
                    <a:pt x="3036556" y="471189"/>
                  </a:moveTo>
                  <a:lnTo>
                    <a:pt x="0" y="471189"/>
                  </a:lnTo>
                  <a:lnTo>
                    <a:pt x="0" y="0"/>
                  </a:lnTo>
                  <a:lnTo>
                    <a:pt x="3036556" y="0"/>
                  </a:lnTo>
                  <a:lnTo>
                    <a:pt x="3036556" y="471189"/>
                  </a:lnTo>
                  <a:close/>
                </a:path>
              </a:pathLst>
            </a:custGeom>
            <a:ln w="10470">
              <a:solidFill>
                <a:srgbClr val="D2D2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07564" y="10321098"/>
              <a:ext cx="262255" cy="262255"/>
            </a:xfrm>
            <a:custGeom>
              <a:avLst/>
              <a:gdLst/>
              <a:ahLst/>
              <a:cxnLst/>
              <a:rect l="l" t="t" r="r" b="b"/>
              <a:pathLst>
                <a:path w="262254" h="262254">
                  <a:moveTo>
                    <a:pt x="0" y="0"/>
                  </a:moveTo>
                  <a:lnTo>
                    <a:pt x="109902" y="261782"/>
                  </a:lnTo>
                  <a:lnTo>
                    <a:pt x="133912" y="171272"/>
                  </a:lnTo>
                  <a:lnTo>
                    <a:pt x="222621" y="259981"/>
                  </a:lnTo>
                  <a:lnTo>
                    <a:pt x="259981" y="222621"/>
                  </a:lnTo>
                  <a:lnTo>
                    <a:pt x="171272" y="133912"/>
                  </a:lnTo>
                  <a:lnTo>
                    <a:pt x="261772" y="109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2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191200" y="672619"/>
            <a:ext cx="194056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i="1" spc="285" dirty="0">
                <a:solidFill>
                  <a:srgbClr val="202B7D"/>
                </a:solidFill>
                <a:latin typeface="Trebuchet MS"/>
                <a:cs typeface="Trebuchet MS"/>
              </a:rPr>
              <a:t>fas</a:t>
            </a:r>
            <a:r>
              <a:rPr sz="1950" i="1" spc="-19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1950" i="1" spc="290" dirty="0">
                <a:solidFill>
                  <a:srgbClr val="202B7D"/>
                </a:solidFill>
                <a:latin typeface="Trebuchet MS"/>
                <a:cs typeface="Trebuchet MS"/>
              </a:rPr>
              <a:t>tbank.am 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582564" y="9839041"/>
            <a:ext cx="2332990" cy="344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20"/>
              </a:lnSpc>
            </a:pPr>
            <a:r>
              <a:rPr sz="2150" spc="95" dirty="0">
                <a:solidFill>
                  <a:srgbClr val="202B7D"/>
                </a:solidFill>
                <a:latin typeface="Trebuchet MS"/>
                <a:cs typeface="Trebuchet MS"/>
              </a:rPr>
              <a:t>+374</a:t>
            </a:r>
            <a:r>
              <a:rPr sz="2150" spc="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150" dirty="0">
                <a:solidFill>
                  <a:srgbClr val="202B7D"/>
                </a:solidFill>
                <a:latin typeface="Trebuchet MS"/>
                <a:cs typeface="Trebuchet MS"/>
              </a:rPr>
              <a:t>(99)</a:t>
            </a:r>
            <a:r>
              <a:rPr sz="2150" spc="10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150" spc="105" dirty="0">
                <a:solidFill>
                  <a:srgbClr val="202B7D"/>
                </a:solidFill>
                <a:latin typeface="Trebuchet MS"/>
                <a:cs typeface="Trebuchet MS"/>
              </a:rPr>
              <a:t>410</a:t>
            </a:r>
            <a:r>
              <a:rPr sz="2150" spc="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150" spc="90" dirty="0">
                <a:solidFill>
                  <a:srgbClr val="202B7D"/>
                </a:solidFill>
                <a:latin typeface="Trebuchet MS"/>
                <a:cs typeface="Trebuchet MS"/>
              </a:rPr>
              <a:t>009</a:t>
            </a:r>
            <a:endParaRPr sz="215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20"/>
              </a:lnSpc>
            </a:pPr>
            <a:r>
              <a:rPr spc="85" dirty="0"/>
              <a:t>Իմանալ</a:t>
            </a:r>
            <a:r>
              <a:rPr spc="-60" dirty="0"/>
              <a:t> </a:t>
            </a:r>
            <a:r>
              <a:rPr spc="90" dirty="0"/>
              <a:t>ավելին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3837" y="1072449"/>
            <a:ext cx="14137640" cy="9032240"/>
          </a:xfrm>
          <a:custGeom>
            <a:avLst/>
            <a:gdLst/>
            <a:ahLst/>
            <a:cxnLst/>
            <a:rect l="l" t="t" r="r" b="b"/>
            <a:pathLst>
              <a:path w="14137640" h="9032240">
                <a:moveTo>
                  <a:pt x="14137475" y="0"/>
                </a:moveTo>
                <a:lnTo>
                  <a:pt x="0" y="0"/>
                </a:lnTo>
                <a:lnTo>
                  <a:pt x="0" y="9032217"/>
                </a:lnTo>
                <a:lnTo>
                  <a:pt x="14137475" y="9032217"/>
                </a:lnTo>
                <a:lnTo>
                  <a:pt x="14137475" y="0"/>
                </a:lnTo>
                <a:close/>
              </a:path>
            </a:pathLst>
          </a:custGeom>
          <a:solidFill>
            <a:srgbClr val="202B7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308826" y="2276349"/>
            <a:ext cx="9591383" cy="6755846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67808" y="2060478"/>
            <a:ext cx="6946265" cy="648090"/>
          </a:xfrm>
          <a:prstGeom prst="rect">
            <a:avLst/>
          </a:prstGeom>
        </p:spPr>
        <p:txBody>
          <a:bodyPr vert="horz" wrap="square" lIns="0" tIns="10842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hy-AM" sz="3500" dirty="0"/>
              <a:t>«ԳԱՀԷ» ՍՊԸ </a:t>
            </a:r>
            <a:endParaRPr sz="3500" dirty="0"/>
          </a:p>
        </p:txBody>
      </p:sp>
      <p:grpSp>
        <p:nvGrpSpPr>
          <p:cNvPr id="5" name="object 5"/>
          <p:cNvGrpSpPr/>
          <p:nvPr/>
        </p:nvGrpSpPr>
        <p:grpSpPr>
          <a:xfrm>
            <a:off x="966190" y="6447772"/>
            <a:ext cx="479425" cy="479425"/>
            <a:chOff x="966190" y="6447772"/>
            <a:chExt cx="479425" cy="479425"/>
          </a:xfrm>
        </p:grpSpPr>
        <p:sp>
          <p:nvSpPr>
            <p:cNvPr id="6" name="object 6"/>
            <p:cNvSpPr/>
            <p:nvPr/>
          </p:nvSpPr>
          <p:spPr>
            <a:xfrm>
              <a:off x="966190" y="6447772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084" y="0"/>
                  </a:moveTo>
                  <a:lnTo>
                    <a:pt x="0" y="0"/>
                  </a:lnTo>
                  <a:lnTo>
                    <a:pt x="0" y="479095"/>
                  </a:lnTo>
                  <a:lnTo>
                    <a:pt x="479084" y="479095"/>
                  </a:lnTo>
                  <a:lnTo>
                    <a:pt x="479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9158" y="6564135"/>
              <a:ext cx="91672" cy="9166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097114" y="6530269"/>
              <a:ext cx="217804" cy="314325"/>
            </a:xfrm>
            <a:custGeom>
              <a:avLst/>
              <a:gdLst/>
              <a:ahLst/>
              <a:cxnLst/>
              <a:rect l="l" t="t" r="r" b="b"/>
              <a:pathLst>
                <a:path w="217805" h="314325">
                  <a:moveTo>
                    <a:pt x="217220" y="291503"/>
                  </a:moveTo>
                  <a:lnTo>
                    <a:pt x="208686" y="282714"/>
                  </a:lnTo>
                  <a:lnTo>
                    <a:pt x="202984" y="280962"/>
                  </a:lnTo>
                  <a:lnTo>
                    <a:pt x="202984" y="291503"/>
                  </a:lnTo>
                  <a:lnTo>
                    <a:pt x="190271" y="295605"/>
                  </a:lnTo>
                  <a:lnTo>
                    <a:pt x="170129" y="299542"/>
                  </a:lnTo>
                  <a:lnTo>
                    <a:pt x="142824" y="302488"/>
                  </a:lnTo>
                  <a:lnTo>
                    <a:pt x="108610" y="303657"/>
                  </a:lnTo>
                  <a:lnTo>
                    <a:pt x="74396" y="302488"/>
                  </a:lnTo>
                  <a:lnTo>
                    <a:pt x="47091" y="299542"/>
                  </a:lnTo>
                  <a:lnTo>
                    <a:pt x="26949" y="295605"/>
                  </a:lnTo>
                  <a:lnTo>
                    <a:pt x="14236" y="291503"/>
                  </a:lnTo>
                  <a:lnTo>
                    <a:pt x="26949" y="287413"/>
                  </a:lnTo>
                  <a:lnTo>
                    <a:pt x="47091" y="283489"/>
                  </a:lnTo>
                  <a:lnTo>
                    <a:pt x="74396" y="280530"/>
                  </a:lnTo>
                  <a:lnTo>
                    <a:pt x="102946" y="279577"/>
                  </a:lnTo>
                  <a:lnTo>
                    <a:pt x="108610" y="291515"/>
                  </a:lnTo>
                  <a:lnTo>
                    <a:pt x="114261" y="279577"/>
                  </a:lnTo>
                  <a:lnTo>
                    <a:pt x="142824" y="280530"/>
                  </a:lnTo>
                  <a:lnTo>
                    <a:pt x="170129" y="283489"/>
                  </a:lnTo>
                  <a:lnTo>
                    <a:pt x="190271" y="287413"/>
                  </a:lnTo>
                  <a:lnTo>
                    <a:pt x="202984" y="291503"/>
                  </a:lnTo>
                  <a:lnTo>
                    <a:pt x="202984" y="280962"/>
                  </a:lnTo>
                  <a:lnTo>
                    <a:pt x="197878" y="279374"/>
                  </a:lnTo>
                  <a:lnTo>
                    <a:pt x="185420" y="275526"/>
                  </a:lnTo>
                  <a:lnTo>
                    <a:pt x="150888" y="270675"/>
                  </a:lnTo>
                  <a:lnTo>
                    <a:pt x="119100" y="269341"/>
                  </a:lnTo>
                  <a:lnTo>
                    <a:pt x="190550" y="118300"/>
                  </a:lnTo>
                  <a:lnTo>
                    <a:pt x="191223" y="112242"/>
                  </a:lnTo>
                  <a:lnTo>
                    <a:pt x="195160" y="76250"/>
                  </a:lnTo>
                  <a:lnTo>
                    <a:pt x="184264" y="47637"/>
                  </a:lnTo>
                  <a:lnTo>
                    <a:pt x="180809" y="38544"/>
                  </a:lnTo>
                  <a:lnTo>
                    <a:pt x="151358" y="11150"/>
                  </a:lnTo>
                  <a:lnTo>
                    <a:pt x="140919" y="8293"/>
                  </a:lnTo>
                  <a:lnTo>
                    <a:pt x="140919" y="79946"/>
                  </a:lnTo>
                  <a:lnTo>
                    <a:pt x="138379" y="92519"/>
                  </a:lnTo>
                  <a:lnTo>
                    <a:pt x="131457" y="102781"/>
                  </a:lnTo>
                  <a:lnTo>
                    <a:pt x="121183" y="109702"/>
                  </a:lnTo>
                  <a:lnTo>
                    <a:pt x="108610" y="112242"/>
                  </a:lnTo>
                  <a:lnTo>
                    <a:pt x="96037" y="109702"/>
                  </a:lnTo>
                  <a:lnTo>
                    <a:pt x="85763" y="102781"/>
                  </a:lnTo>
                  <a:lnTo>
                    <a:pt x="78841" y="92519"/>
                  </a:lnTo>
                  <a:lnTo>
                    <a:pt x="76314" y="79946"/>
                  </a:lnTo>
                  <a:lnTo>
                    <a:pt x="78841" y="67373"/>
                  </a:lnTo>
                  <a:lnTo>
                    <a:pt x="85763" y="57099"/>
                  </a:lnTo>
                  <a:lnTo>
                    <a:pt x="96037" y="50177"/>
                  </a:lnTo>
                  <a:lnTo>
                    <a:pt x="108610" y="47637"/>
                  </a:lnTo>
                  <a:lnTo>
                    <a:pt x="121183" y="50177"/>
                  </a:lnTo>
                  <a:lnTo>
                    <a:pt x="131457" y="57099"/>
                  </a:lnTo>
                  <a:lnTo>
                    <a:pt x="138379" y="67373"/>
                  </a:lnTo>
                  <a:lnTo>
                    <a:pt x="140919" y="79946"/>
                  </a:lnTo>
                  <a:lnTo>
                    <a:pt x="140919" y="8293"/>
                  </a:lnTo>
                  <a:lnTo>
                    <a:pt x="110718" y="25"/>
                  </a:lnTo>
                  <a:lnTo>
                    <a:pt x="109308" y="0"/>
                  </a:lnTo>
                  <a:lnTo>
                    <a:pt x="106502" y="25"/>
                  </a:lnTo>
                  <a:lnTo>
                    <a:pt x="65862" y="11150"/>
                  </a:lnTo>
                  <a:lnTo>
                    <a:pt x="36423" y="38544"/>
                  </a:lnTo>
                  <a:lnTo>
                    <a:pt x="22059" y="76250"/>
                  </a:lnTo>
                  <a:lnTo>
                    <a:pt x="26670" y="118300"/>
                  </a:lnTo>
                  <a:lnTo>
                    <a:pt x="98107" y="269341"/>
                  </a:lnTo>
                  <a:lnTo>
                    <a:pt x="66332" y="270675"/>
                  </a:lnTo>
                  <a:lnTo>
                    <a:pt x="31813" y="275526"/>
                  </a:lnTo>
                  <a:lnTo>
                    <a:pt x="8534" y="282714"/>
                  </a:lnTo>
                  <a:lnTo>
                    <a:pt x="0" y="291503"/>
                  </a:lnTo>
                  <a:lnTo>
                    <a:pt x="8534" y="300316"/>
                  </a:lnTo>
                  <a:lnTo>
                    <a:pt x="31813" y="307505"/>
                  </a:lnTo>
                  <a:lnTo>
                    <a:pt x="66332" y="312343"/>
                  </a:lnTo>
                  <a:lnTo>
                    <a:pt x="108610" y="314121"/>
                  </a:lnTo>
                  <a:lnTo>
                    <a:pt x="150888" y="312343"/>
                  </a:lnTo>
                  <a:lnTo>
                    <a:pt x="185420" y="307505"/>
                  </a:lnTo>
                  <a:lnTo>
                    <a:pt x="197866" y="303657"/>
                  </a:lnTo>
                  <a:lnTo>
                    <a:pt x="208686" y="300316"/>
                  </a:lnTo>
                  <a:lnTo>
                    <a:pt x="217220" y="2915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8209572" y="9379422"/>
            <a:ext cx="70739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spc="110" dirty="0">
                <a:solidFill>
                  <a:srgbClr val="202B7D"/>
                </a:solidFill>
                <a:latin typeface="Trebuchet MS"/>
                <a:cs typeface="Trebuchet MS"/>
              </a:rPr>
              <a:t>8085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67818" y="6328772"/>
            <a:ext cx="7228205" cy="2538730"/>
          </a:xfrm>
          <a:prstGeom prst="rect">
            <a:avLst/>
          </a:prstGeom>
        </p:spPr>
        <p:txBody>
          <a:bodyPr vert="horz" wrap="square" lIns="0" tIns="1187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35"/>
              </a:spcBef>
            </a:pP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Հասցե՝</a:t>
            </a:r>
            <a:r>
              <a:rPr sz="2050" spc="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55" dirty="0">
                <a:solidFill>
                  <a:srgbClr val="FFFFFF"/>
                </a:solidFill>
                <a:latin typeface="Trebuchet MS"/>
                <a:cs typeface="Trebuchet MS"/>
              </a:rPr>
              <a:t>Կոտայքի</a:t>
            </a:r>
            <a:r>
              <a:rPr sz="2050" spc="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մարզ,</a:t>
            </a:r>
            <a:r>
              <a:rPr sz="2050" spc="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Առինջ,</a:t>
            </a: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2050" spc="-50" dirty="0">
                <a:solidFill>
                  <a:srgbClr val="FFFFFF"/>
                </a:solidFill>
                <a:latin typeface="Trebuchet MS"/>
                <a:cs typeface="Trebuchet MS"/>
              </a:rPr>
              <a:t>Պ.</a:t>
            </a:r>
            <a:r>
              <a:rPr sz="205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Սևակ</a:t>
            </a:r>
            <a:r>
              <a:rPr sz="205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թաղամաս,</a:t>
            </a:r>
            <a:r>
              <a:rPr sz="205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85" dirty="0">
                <a:solidFill>
                  <a:srgbClr val="FFFFFF"/>
                </a:solidFill>
                <a:latin typeface="Trebuchet MS"/>
                <a:cs typeface="Trebuchet MS"/>
              </a:rPr>
              <a:t>17</a:t>
            </a:r>
            <a:r>
              <a:rPr sz="205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65" dirty="0">
                <a:solidFill>
                  <a:srgbClr val="FFFFFF"/>
                </a:solidFill>
                <a:latin typeface="Trebuchet MS"/>
                <a:cs typeface="Trebuchet MS"/>
              </a:rPr>
              <a:t>փողոց</a:t>
            </a:r>
            <a:r>
              <a:rPr sz="2050" spc="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50" dirty="0">
                <a:solidFill>
                  <a:srgbClr val="FFFFFF"/>
                </a:solidFill>
                <a:latin typeface="Trebuchet MS"/>
                <a:cs typeface="Trebuchet MS"/>
              </a:rPr>
              <a:t>33-</a:t>
            </a:r>
            <a:r>
              <a:rPr sz="2050" spc="30" dirty="0">
                <a:solidFill>
                  <a:srgbClr val="FFFFFF"/>
                </a:solidFill>
                <a:latin typeface="Trebuchet MS"/>
                <a:cs typeface="Trebuchet MS"/>
              </a:rPr>
              <a:t>35</a:t>
            </a:r>
            <a:endParaRPr sz="2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755"/>
              </a:spcBef>
            </a:pP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Շին.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թույլտվության</a:t>
            </a:r>
            <a:r>
              <a:rPr sz="205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ժամկետ`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13/06/2023թ.</a:t>
            </a:r>
            <a:endParaRPr sz="205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1750"/>
              </a:spcBef>
            </a:pP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Շին. </a:t>
            </a:r>
            <a:r>
              <a:rPr sz="2050" spc="90" dirty="0">
                <a:solidFill>
                  <a:srgbClr val="FFFFFF"/>
                </a:solidFill>
                <a:latin typeface="Trebuchet MS"/>
                <a:cs typeface="Trebuchet MS"/>
              </a:rPr>
              <a:t>աշխատանքների</a:t>
            </a:r>
            <a:r>
              <a:rPr sz="205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իրականացման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 ժամկետ՝</a:t>
            </a:r>
            <a:r>
              <a:rPr sz="205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85" dirty="0">
                <a:solidFill>
                  <a:srgbClr val="FFFFFF"/>
                </a:solidFill>
                <a:latin typeface="Trebuchet MS"/>
                <a:cs typeface="Trebuchet MS"/>
              </a:rPr>
              <a:t>36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40" dirty="0">
                <a:solidFill>
                  <a:srgbClr val="FFFFFF"/>
                </a:solidFill>
                <a:latin typeface="Trebuchet MS"/>
                <a:cs typeface="Trebuchet MS"/>
              </a:rPr>
              <a:t>ամիս</a:t>
            </a:r>
            <a:endParaRPr sz="2050">
              <a:latin typeface="Trebuchet MS"/>
              <a:cs typeface="Trebuchet MS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966190" y="7736811"/>
            <a:ext cx="479425" cy="479425"/>
            <a:chOff x="966190" y="7736811"/>
            <a:chExt cx="479425" cy="479425"/>
          </a:xfrm>
        </p:grpSpPr>
        <p:sp>
          <p:nvSpPr>
            <p:cNvPr id="12" name="object 12"/>
            <p:cNvSpPr/>
            <p:nvPr/>
          </p:nvSpPr>
          <p:spPr>
            <a:xfrm>
              <a:off x="966190" y="7736811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084" y="0"/>
                  </a:moveTo>
                  <a:lnTo>
                    <a:pt x="0" y="0"/>
                  </a:lnTo>
                  <a:lnTo>
                    <a:pt x="0" y="479095"/>
                  </a:lnTo>
                  <a:lnTo>
                    <a:pt x="479084" y="479095"/>
                  </a:lnTo>
                  <a:lnTo>
                    <a:pt x="479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38855" y="7819301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14744" y="131516"/>
                  </a:lnTo>
                  <a:lnTo>
                    <a:pt x="5017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4" y="182321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222328"/>
                  </a:lnTo>
                  <a:lnTo>
                    <a:pt x="129747" y="200860"/>
                  </a:lnTo>
                  <a:lnTo>
                    <a:pt x="119016" y="182321"/>
                  </a:lnTo>
                  <a:lnTo>
                    <a:pt x="103106" y="167870"/>
                  </a:lnTo>
                  <a:lnTo>
                    <a:pt x="83578" y="15866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6" y="131516"/>
                  </a:lnTo>
                  <a:lnTo>
                    <a:pt x="133744" y="91515"/>
                  </a:lnTo>
                  <a:lnTo>
                    <a:pt x="133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3378" y="7898094"/>
              <a:ext cx="129221" cy="87159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138855" y="7819301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4016" y="112981"/>
                  </a:lnTo>
                  <a:lnTo>
                    <a:pt x="14745" y="131516"/>
                  </a:lnTo>
                  <a:lnTo>
                    <a:pt x="30654" y="145964"/>
                  </a:lnTo>
                  <a:lnTo>
                    <a:pt x="5018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5" y="182317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303655"/>
                  </a:lnTo>
                  <a:lnTo>
                    <a:pt x="10470" y="303655"/>
                  </a:lnTo>
                  <a:lnTo>
                    <a:pt x="10501" y="222328"/>
                  </a:lnTo>
                  <a:lnTo>
                    <a:pt x="35965" y="176831"/>
                  </a:lnTo>
                  <a:lnTo>
                    <a:pt x="58448" y="167136"/>
                  </a:lnTo>
                  <a:lnTo>
                    <a:pt x="61987" y="162403"/>
                  </a:lnTo>
                  <a:lnTo>
                    <a:pt x="61987" y="151440"/>
                  </a:lnTo>
                  <a:lnTo>
                    <a:pt x="58448" y="146707"/>
                  </a:lnTo>
                  <a:lnTo>
                    <a:pt x="53171" y="145136"/>
                  </a:lnTo>
                  <a:lnTo>
                    <a:pt x="35965" y="137006"/>
                  </a:lnTo>
                  <a:lnTo>
                    <a:pt x="22494" y="124566"/>
                  </a:lnTo>
                  <a:lnTo>
                    <a:pt x="13691" y="108993"/>
                  </a:lnTo>
                  <a:lnTo>
                    <a:pt x="10501" y="91515"/>
                  </a:lnTo>
                  <a:lnTo>
                    <a:pt x="10470" y="10470"/>
                  </a:lnTo>
                  <a:lnTo>
                    <a:pt x="133755" y="10470"/>
                  </a:lnTo>
                  <a:lnTo>
                    <a:pt x="133755" y="0"/>
                  </a:lnTo>
                  <a:close/>
                </a:path>
                <a:path w="133984" h="314325">
                  <a:moveTo>
                    <a:pt x="133755" y="10470"/>
                  </a:moveTo>
                  <a:lnTo>
                    <a:pt x="123284" y="10470"/>
                  </a:lnTo>
                  <a:lnTo>
                    <a:pt x="123264" y="91515"/>
                  </a:lnTo>
                  <a:lnTo>
                    <a:pt x="120068" y="108993"/>
                  </a:lnTo>
                  <a:lnTo>
                    <a:pt x="111262" y="124566"/>
                  </a:lnTo>
                  <a:lnTo>
                    <a:pt x="97789" y="137006"/>
                  </a:lnTo>
                  <a:lnTo>
                    <a:pt x="80583" y="145136"/>
                  </a:lnTo>
                  <a:lnTo>
                    <a:pt x="75306" y="146707"/>
                  </a:lnTo>
                  <a:lnTo>
                    <a:pt x="71767" y="151440"/>
                  </a:lnTo>
                  <a:lnTo>
                    <a:pt x="71767" y="162403"/>
                  </a:lnTo>
                  <a:lnTo>
                    <a:pt x="75306" y="167136"/>
                  </a:lnTo>
                  <a:lnTo>
                    <a:pt x="80583" y="168706"/>
                  </a:lnTo>
                  <a:lnTo>
                    <a:pt x="97789" y="176831"/>
                  </a:lnTo>
                  <a:lnTo>
                    <a:pt x="111262" y="189269"/>
                  </a:lnTo>
                  <a:lnTo>
                    <a:pt x="120068" y="204844"/>
                  </a:lnTo>
                  <a:lnTo>
                    <a:pt x="123264" y="222328"/>
                  </a:lnTo>
                  <a:lnTo>
                    <a:pt x="123284" y="303655"/>
                  </a:lnTo>
                  <a:lnTo>
                    <a:pt x="133755" y="303655"/>
                  </a:lnTo>
                  <a:lnTo>
                    <a:pt x="133755" y="222328"/>
                  </a:lnTo>
                  <a:lnTo>
                    <a:pt x="129743" y="200855"/>
                  </a:lnTo>
                  <a:lnTo>
                    <a:pt x="119012" y="182317"/>
                  </a:lnTo>
                  <a:lnTo>
                    <a:pt x="103105" y="167869"/>
                  </a:lnTo>
                  <a:lnTo>
                    <a:pt x="83578" y="15866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2" y="131516"/>
                  </a:lnTo>
                  <a:lnTo>
                    <a:pt x="133744" y="91515"/>
                  </a:lnTo>
                  <a:lnTo>
                    <a:pt x="133755" y="104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03794" y="7997069"/>
              <a:ext cx="7620" cy="19050"/>
            </a:xfrm>
            <a:custGeom>
              <a:avLst/>
              <a:gdLst/>
              <a:ahLst/>
              <a:cxnLst/>
              <a:rect l="l" t="t" r="r" b="b"/>
              <a:pathLst>
                <a:path w="7619" h="19050">
                  <a:moveTo>
                    <a:pt x="4419" y="15189"/>
                  </a:moveTo>
                  <a:lnTo>
                    <a:pt x="3429" y="14185"/>
                  </a:lnTo>
                  <a:lnTo>
                    <a:pt x="990" y="14185"/>
                  </a:lnTo>
                  <a:lnTo>
                    <a:pt x="0" y="15189"/>
                  </a:lnTo>
                  <a:lnTo>
                    <a:pt x="0" y="17614"/>
                  </a:lnTo>
                  <a:lnTo>
                    <a:pt x="990" y="18605"/>
                  </a:lnTo>
                  <a:lnTo>
                    <a:pt x="3429" y="18605"/>
                  </a:lnTo>
                  <a:lnTo>
                    <a:pt x="4419" y="17614"/>
                  </a:lnTo>
                  <a:lnTo>
                    <a:pt x="4419" y="16395"/>
                  </a:lnTo>
                  <a:lnTo>
                    <a:pt x="4419" y="15189"/>
                  </a:lnTo>
                  <a:close/>
                </a:path>
                <a:path w="7619" h="19050">
                  <a:moveTo>
                    <a:pt x="7416" y="1003"/>
                  </a:moveTo>
                  <a:lnTo>
                    <a:pt x="6438" y="0"/>
                  </a:lnTo>
                  <a:lnTo>
                    <a:pt x="4000" y="0"/>
                  </a:lnTo>
                  <a:lnTo>
                    <a:pt x="3009" y="1003"/>
                  </a:lnTo>
                  <a:lnTo>
                    <a:pt x="3009" y="3429"/>
                  </a:lnTo>
                  <a:lnTo>
                    <a:pt x="4000" y="4419"/>
                  </a:lnTo>
                  <a:lnTo>
                    <a:pt x="6438" y="4419"/>
                  </a:lnTo>
                  <a:lnTo>
                    <a:pt x="7416" y="3429"/>
                  </a:lnTo>
                  <a:lnTo>
                    <a:pt x="7416" y="2209"/>
                  </a:lnTo>
                  <a:lnTo>
                    <a:pt x="7416" y="1003"/>
                  </a:lnTo>
                  <a:close/>
                </a:path>
              </a:pathLst>
            </a:custGeom>
            <a:solidFill>
              <a:srgbClr val="202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966190" y="8562859"/>
            <a:ext cx="479425" cy="479425"/>
            <a:chOff x="966190" y="8562859"/>
            <a:chExt cx="479425" cy="479425"/>
          </a:xfrm>
        </p:grpSpPr>
        <p:sp>
          <p:nvSpPr>
            <p:cNvPr id="18" name="object 18"/>
            <p:cNvSpPr/>
            <p:nvPr/>
          </p:nvSpPr>
          <p:spPr>
            <a:xfrm>
              <a:off x="966190" y="8562859"/>
              <a:ext cx="479425" cy="479425"/>
            </a:xfrm>
            <a:custGeom>
              <a:avLst/>
              <a:gdLst/>
              <a:ahLst/>
              <a:cxnLst/>
              <a:rect l="l" t="t" r="r" b="b"/>
              <a:pathLst>
                <a:path w="479425" h="479425">
                  <a:moveTo>
                    <a:pt x="479084" y="0"/>
                  </a:moveTo>
                  <a:lnTo>
                    <a:pt x="0" y="0"/>
                  </a:lnTo>
                  <a:lnTo>
                    <a:pt x="0" y="479095"/>
                  </a:lnTo>
                  <a:lnTo>
                    <a:pt x="479084" y="479095"/>
                  </a:lnTo>
                  <a:lnTo>
                    <a:pt x="47908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38855" y="8645338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14744" y="131516"/>
                  </a:lnTo>
                  <a:lnTo>
                    <a:pt x="5017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4" y="182317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222328"/>
                  </a:lnTo>
                  <a:lnTo>
                    <a:pt x="129747" y="200855"/>
                  </a:lnTo>
                  <a:lnTo>
                    <a:pt x="119016" y="182317"/>
                  </a:lnTo>
                  <a:lnTo>
                    <a:pt x="103106" y="167869"/>
                  </a:lnTo>
                  <a:lnTo>
                    <a:pt x="83578" y="15866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6" y="131516"/>
                  </a:lnTo>
                  <a:lnTo>
                    <a:pt x="133744" y="91515"/>
                  </a:lnTo>
                  <a:lnTo>
                    <a:pt x="1337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8855" y="8890242"/>
              <a:ext cx="133765" cy="69223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138855" y="8645338"/>
              <a:ext cx="133985" cy="314325"/>
            </a:xfrm>
            <a:custGeom>
              <a:avLst/>
              <a:gdLst/>
              <a:ahLst/>
              <a:cxnLst/>
              <a:rect l="l" t="t" r="r" b="b"/>
              <a:pathLst>
                <a:path w="133984" h="314325">
                  <a:moveTo>
                    <a:pt x="133755" y="0"/>
                  </a:moveTo>
                  <a:lnTo>
                    <a:pt x="0" y="0"/>
                  </a:lnTo>
                  <a:lnTo>
                    <a:pt x="0" y="91515"/>
                  </a:lnTo>
                  <a:lnTo>
                    <a:pt x="4016" y="112981"/>
                  </a:lnTo>
                  <a:lnTo>
                    <a:pt x="14745" y="131516"/>
                  </a:lnTo>
                  <a:lnTo>
                    <a:pt x="30654" y="145964"/>
                  </a:lnTo>
                  <a:lnTo>
                    <a:pt x="50186" y="155168"/>
                  </a:lnTo>
                  <a:lnTo>
                    <a:pt x="51956" y="155702"/>
                  </a:lnTo>
                  <a:lnTo>
                    <a:pt x="51956" y="158141"/>
                  </a:lnTo>
                  <a:lnTo>
                    <a:pt x="14745" y="182317"/>
                  </a:lnTo>
                  <a:lnTo>
                    <a:pt x="20" y="222328"/>
                  </a:lnTo>
                  <a:lnTo>
                    <a:pt x="0" y="314126"/>
                  </a:lnTo>
                  <a:lnTo>
                    <a:pt x="133755" y="314126"/>
                  </a:lnTo>
                  <a:lnTo>
                    <a:pt x="133755" y="303655"/>
                  </a:lnTo>
                  <a:lnTo>
                    <a:pt x="10470" y="303655"/>
                  </a:lnTo>
                  <a:lnTo>
                    <a:pt x="10501" y="222328"/>
                  </a:lnTo>
                  <a:lnTo>
                    <a:pt x="35965" y="176831"/>
                  </a:lnTo>
                  <a:lnTo>
                    <a:pt x="58438" y="167136"/>
                  </a:lnTo>
                  <a:lnTo>
                    <a:pt x="61987" y="162403"/>
                  </a:lnTo>
                  <a:lnTo>
                    <a:pt x="61987" y="151440"/>
                  </a:lnTo>
                  <a:lnTo>
                    <a:pt x="58448" y="146707"/>
                  </a:lnTo>
                  <a:lnTo>
                    <a:pt x="53171" y="145136"/>
                  </a:lnTo>
                  <a:lnTo>
                    <a:pt x="35965" y="137006"/>
                  </a:lnTo>
                  <a:lnTo>
                    <a:pt x="22494" y="124566"/>
                  </a:lnTo>
                  <a:lnTo>
                    <a:pt x="13691" y="108993"/>
                  </a:lnTo>
                  <a:lnTo>
                    <a:pt x="10501" y="91515"/>
                  </a:lnTo>
                  <a:lnTo>
                    <a:pt x="10470" y="10470"/>
                  </a:lnTo>
                  <a:lnTo>
                    <a:pt x="133755" y="10470"/>
                  </a:lnTo>
                  <a:lnTo>
                    <a:pt x="133755" y="0"/>
                  </a:lnTo>
                  <a:close/>
                </a:path>
                <a:path w="133984" h="314325">
                  <a:moveTo>
                    <a:pt x="133755" y="10470"/>
                  </a:moveTo>
                  <a:lnTo>
                    <a:pt x="123284" y="10470"/>
                  </a:lnTo>
                  <a:lnTo>
                    <a:pt x="123264" y="91515"/>
                  </a:lnTo>
                  <a:lnTo>
                    <a:pt x="120068" y="108993"/>
                  </a:lnTo>
                  <a:lnTo>
                    <a:pt x="111263" y="124566"/>
                  </a:lnTo>
                  <a:lnTo>
                    <a:pt x="97794" y="137006"/>
                  </a:lnTo>
                  <a:lnTo>
                    <a:pt x="80594" y="145136"/>
                  </a:lnTo>
                  <a:lnTo>
                    <a:pt x="75309" y="146707"/>
                  </a:lnTo>
                  <a:lnTo>
                    <a:pt x="71767" y="151440"/>
                  </a:lnTo>
                  <a:lnTo>
                    <a:pt x="71777" y="162403"/>
                  </a:lnTo>
                  <a:lnTo>
                    <a:pt x="75317" y="167146"/>
                  </a:lnTo>
                  <a:lnTo>
                    <a:pt x="80594" y="168706"/>
                  </a:lnTo>
                  <a:lnTo>
                    <a:pt x="97794" y="176831"/>
                  </a:lnTo>
                  <a:lnTo>
                    <a:pt x="111263" y="189269"/>
                  </a:lnTo>
                  <a:lnTo>
                    <a:pt x="120068" y="204844"/>
                  </a:lnTo>
                  <a:lnTo>
                    <a:pt x="123264" y="222328"/>
                  </a:lnTo>
                  <a:lnTo>
                    <a:pt x="123284" y="303655"/>
                  </a:lnTo>
                  <a:lnTo>
                    <a:pt x="133755" y="303655"/>
                  </a:lnTo>
                  <a:lnTo>
                    <a:pt x="133755" y="222328"/>
                  </a:lnTo>
                  <a:lnTo>
                    <a:pt x="129743" y="200855"/>
                  </a:lnTo>
                  <a:lnTo>
                    <a:pt x="119012" y="182317"/>
                  </a:lnTo>
                  <a:lnTo>
                    <a:pt x="103105" y="167869"/>
                  </a:lnTo>
                  <a:lnTo>
                    <a:pt x="83578" y="158665"/>
                  </a:lnTo>
                  <a:lnTo>
                    <a:pt x="81798" y="158141"/>
                  </a:lnTo>
                  <a:lnTo>
                    <a:pt x="81798" y="155702"/>
                  </a:lnTo>
                  <a:lnTo>
                    <a:pt x="119012" y="131516"/>
                  </a:lnTo>
                  <a:lnTo>
                    <a:pt x="133744" y="91515"/>
                  </a:lnTo>
                  <a:lnTo>
                    <a:pt x="133755" y="104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2754261" y="9893866"/>
            <a:ext cx="3215640" cy="689610"/>
            <a:chOff x="2754261" y="9893866"/>
            <a:chExt cx="3215640" cy="689610"/>
          </a:xfrm>
        </p:grpSpPr>
        <p:sp>
          <p:nvSpPr>
            <p:cNvPr id="23" name="object 23"/>
            <p:cNvSpPr/>
            <p:nvPr/>
          </p:nvSpPr>
          <p:spPr>
            <a:xfrm>
              <a:off x="2789862" y="9893866"/>
              <a:ext cx="3036570" cy="471805"/>
            </a:xfrm>
            <a:custGeom>
              <a:avLst/>
              <a:gdLst/>
              <a:ahLst/>
              <a:cxnLst/>
              <a:rect l="l" t="t" r="r" b="b"/>
              <a:pathLst>
                <a:path w="3036570" h="471804">
                  <a:moveTo>
                    <a:pt x="3036556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3036556" y="471189"/>
                  </a:lnTo>
                  <a:lnTo>
                    <a:pt x="3036556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759497" y="9930514"/>
              <a:ext cx="3036570" cy="471805"/>
            </a:xfrm>
            <a:custGeom>
              <a:avLst/>
              <a:gdLst/>
              <a:ahLst/>
              <a:cxnLst/>
              <a:rect l="l" t="t" r="r" b="b"/>
              <a:pathLst>
                <a:path w="3036570" h="471804">
                  <a:moveTo>
                    <a:pt x="3036556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3036556" y="471189"/>
                  </a:lnTo>
                  <a:lnTo>
                    <a:pt x="30365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759497" y="9930514"/>
              <a:ext cx="3036570" cy="471805"/>
            </a:xfrm>
            <a:custGeom>
              <a:avLst/>
              <a:gdLst/>
              <a:ahLst/>
              <a:cxnLst/>
              <a:rect l="l" t="t" r="r" b="b"/>
              <a:pathLst>
                <a:path w="3036570" h="471804">
                  <a:moveTo>
                    <a:pt x="3036556" y="471189"/>
                  </a:moveTo>
                  <a:lnTo>
                    <a:pt x="0" y="471189"/>
                  </a:lnTo>
                  <a:lnTo>
                    <a:pt x="0" y="0"/>
                  </a:lnTo>
                  <a:lnTo>
                    <a:pt x="3036556" y="0"/>
                  </a:lnTo>
                  <a:lnTo>
                    <a:pt x="3036556" y="471189"/>
                  </a:lnTo>
                  <a:close/>
                </a:path>
              </a:pathLst>
            </a:custGeom>
            <a:ln w="10470">
              <a:solidFill>
                <a:srgbClr val="D2D2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07564" y="10321098"/>
              <a:ext cx="262255" cy="262255"/>
            </a:xfrm>
            <a:custGeom>
              <a:avLst/>
              <a:gdLst/>
              <a:ahLst/>
              <a:cxnLst/>
              <a:rect l="l" t="t" r="r" b="b"/>
              <a:pathLst>
                <a:path w="262254" h="262254">
                  <a:moveTo>
                    <a:pt x="0" y="0"/>
                  </a:moveTo>
                  <a:lnTo>
                    <a:pt x="109902" y="261782"/>
                  </a:lnTo>
                  <a:lnTo>
                    <a:pt x="133912" y="171272"/>
                  </a:lnTo>
                  <a:lnTo>
                    <a:pt x="222621" y="259981"/>
                  </a:lnTo>
                  <a:lnTo>
                    <a:pt x="259981" y="222621"/>
                  </a:lnTo>
                  <a:lnTo>
                    <a:pt x="171272" y="133912"/>
                  </a:lnTo>
                  <a:lnTo>
                    <a:pt x="261772" y="109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2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1191200" y="672619"/>
            <a:ext cx="194056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i="1" spc="285" dirty="0">
                <a:solidFill>
                  <a:srgbClr val="202B7D"/>
                </a:solidFill>
                <a:latin typeface="Trebuchet MS"/>
                <a:cs typeface="Trebuchet MS"/>
              </a:rPr>
              <a:t>fas</a:t>
            </a:r>
            <a:r>
              <a:rPr sz="1950" i="1" spc="-19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1950" i="1" spc="290" dirty="0">
                <a:solidFill>
                  <a:srgbClr val="202B7D"/>
                </a:solidFill>
                <a:latin typeface="Trebuchet MS"/>
                <a:cs typeface="Trebuchet MS"/>
              </a:rPr>
              <a:t>tbank.am 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6405313" y="9819570"/>
            <a:ext cx="2510790" cy="36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00"/>
              </a:lnSpc>
            </a:pPr>
            <a:r>
              <a:rPr sz="2300" spc="110" dirty="0">
                <a:solidFill>
                  <a:srgbClr val="202B7D"/>
                </a:solidFill>
                <a:latin typeface="Trebuchet MS"/>
                <a:cs typeface="Trebuchet MS"/>
              </a:rPr>
              <a:t>+374</a:t>
            </a:r>
            <a:r>
              <a:rPr sz="2300" spc="1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202B7D"/>
                </a:solidFill>
                <a:latin typeface="Trebuchet MS"/>
                <a:cs typeface="Trebuchet MS"/>
              </a:rPr>
              <a:t>(55)</a:t>
            </a:r>
            <a:r>
              <a:rPr sz="2300" spc="1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spc="120" dirty="0">
                <a:solidFill>
                  <a:srgbClr val="202B7D"/>
                </a:solidFill>
                <a:latin typeface="Trebuchet MS"/>
                <a:cs typeface="Trebuchet MS"/>
              </a:rPr>
              <a:t>200</a:t>
            </a:r>
            <a:r>
              <a:rPr sz="2300" spc="20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spc="105" dirty="0">
                <a:solidFill>
                  <a:srgbClr val="202B7D"/>
                </a:solidFill>
                <a:latin typeface="Trebuchet MS"/>
                <a:cs typeface="Trebuchet MS"/>
              </a:rPr>
              <a:t>707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20"/>
              </a:lnSpc>
            </a:pPr>
            <a:r>
              <a:rPr spc="85" dirty="0"/>
              <a:t>Իմանալ</a:t>
            </a:r>
            <a:r>
              <a:rPr spc="-60" dirty="0"/>
              <a:t> </a:t>
            </a:r>
            <a:r>
              <a:rPr spc="90" dirty="0"/>
              <a:t>ավելին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203837" y="1072449"/>
            <a:ext cx="17696815" cy="9032240"/>
            <a:chOff x="1203837" y="1072449"/>
            <a:chExt cx="17696815" cy="9032240"/>
          </a:xfrm>
        </p:grpSpPr>
        <p:sp>
          <p:nvSpPr>
            <p:cNvPr id="3" name="object 3"/>
            <p:cNvSpPr/>
            <p:nvPr/>
          </p:nvSpPr>
          <p:spPr>
            <a:xfrm>
              <a:off x="1203837" y="1072449"/>
              <a:ext cx="14137640" cy="9032240"/>
            </a:xfrm>
            <a:custGeom>
              <a:avLst/>
              <a:gdLst/>
              <a:ahLst/>
              <a:cxnLst/>
              <a:rect l="l" t="t" r="r" b="b"/>
              <a:pathLst>
                <a:path w="14137640" h="9032240">
                  <a:moveTo>
                    <a:pt x="14137475" y="0"/>
                  </a:moveTo>
                  <a:lnTo>
                    <a:pt x="0" y="0"/>
                  </a:lnTo>
                  <a:lnTo>
                    <a:pt x="0" y="9032217"/>
                  </a:lnTo>
                  <a:lnTo>
                    <a:pt x="14137475" y="9032217"/>
                  </a:lnTo>
                  <a:lnTo>
                    <a:pt x="14137475" y="0"/>
                  </a:lnTo>
                  <a:close/>
                </a:path>
              </a:pathLst>
            </a:custGeom>
            <a:solidFill>
              <a:srgbClr val="202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08826" y="2276349"/>
              <a:ext cx="9591372" cy="675584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835358" y="1867985"/>
            <a:ext cx="7165340" cy="20700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44600"/>
              </a:lnSpc>
              <a:spcBef>
                <a:spcPts val="95"/>
              </a:spcBef>
            </a:pPr>
            <a:r>
              <a:rPr lang="hy-AM" sz="3200" dirty="0"/>
              <a:t>«ՎԱՂԱՐՇ ԵՎ ՈՐԴԻՆԵՐ</a:t>
            </a:r>
            <a:br>
              <a:rPr lang="hy-AM" sz="3200" dirty="0"/>
            </a:br>
            <a:r>
              <a:rPr lang="hy-AM" sz="3200" dirty="0"/>
              <a:t>ԿՈՆՑԵՌՆ» ՍՊԸ </a:t>
            </a:r>
            <a:br>
              <a:rPr lang="hy-AM" sz="3200" dirty="0"/>
            </a:br>
            <a:r>
              <a:rPr lang="hy-AM" sz="3200" dirty="0"/>
              <a:t>(ՈՍԿՈՒ ԱՇԽԱՐՀ ԲՆԱԿԵԼԻ ՀԱՄԱԼԻՐ)</a:t>
            </a:r>
            <a:endParaRPr sz="3200" dirty="0"/>
          </a:p>
        </p:txBody>
      </p:sp>
      <p:sp>
        <p:nvSpPr>
          <p:cNvPr id="6" name="object 6"/>
          <p:cNvSpPr txBox="1"/>
          <p:nvPr/>
        </p:nvSpPr>
        <p:spPr>
          <a:xfrm>
            <a:off x="1867808" y="4536899"/>
            <a:ext cx="7228205" cy="50419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Հասցե՝</a:t>
            </a:r>
            <a:r>
              <a:rPr sz="205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0" dirty="0">
                <a:solidFill>
                  <a:srgbClr val="FFFFFF"/>
                </a:solidFill>
                <a:latin typeface="Trebuchet MS"/>
                <a:cs typeface="Trebuchet MS"/>
              </a:rPr>
              <a:t>ք.</a:t>
            </a:r>
            <a:r>
              <a:rPr sz="205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Երևան,Նորք</a:t>
            </a:r>
            <a:r>
              <a:rPr sz="205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70" dirty="0">
                <a:solidFill>
                  <a:srgbClr val="FFFFFF"/>
                </a:solidFill>
                <a:latin typeface="Trebuchet MS"/>
                <a:cs typeface="Trebuchet MS"/>
              </a:rPr>
              <a:t>Մարաշ,</a:t>
            </a:r>
            <a:r>
              <a:rPr sz="205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55" dirty="0">
                <a:solidFill>
                  <a:srgbClr val="FFFFFF"/>
                </a:solidFill>
                <a:latin typeface="Trebuchet MS"/>
                <a:cs typeface="Trebuchet MS"/>
              </a:rPr>
              <a:t>Նորքի</a:t>
            </a:r>
            <a:r>
              <a:rPr sz="2050" spc="-20" dirty="0">
                <a:solidFill>
                  <a:srgbClr val="FFFFFF"/>
                </a:solidFill>
                <a:latin typeface="Trebuchet MS"/>
                <a:cs typeface="Trebuchet MS"/>
              </a:rPr>
              <a:t> 19/6</a:t>
            </a: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825"/>
              </a:spcBef>
            </a:pP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Շին.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թույլտվության</a:t>
            </a:r>
            <a:r>
              <a:rPr sz="205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ժամկետ`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24/11/2022թ.</a:t>
            </a: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830"/>
              </a:spcBef>
            </a:pP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Շին. </a:t>
            </a:r>
            <a:r>
              <a:rPr sz="2050" spc="90" dirty="0">
                <a:solidFill>
                  <a:srgbClr val="FFFFFF"/>
                </a:solidFill>
                <a:latin typeface="Trebuchet MS"/>
                <a:cs typeface="Trebuchet MS"/>
              </a:rPr>
              <a:t>աշխատանքների</a:t>
            </a:r>
            <a:r>
              <a:rPr sz="205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իրականացման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 ժամկետ՝</a:t>
            </a:r>
            <a:r>
              <a:rPr sz="205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85" dirty="0">
                <a:solidFill>
                  <a:srgbClr val="FFFFFF"/>
                </a:solidFill>
                <a:latin typeface="Trebuchet MS"/>
                <a:cs typeface="Trebuchet MS"/>
              </a:rPr>
              <a:t>36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40" dirty="0">
                <a:solidFill>
                  <a:srgbClr val="FFFFFF"/>
                </a:solidFill>
                <a:latin typeface="Trebuchet MS"/>
                <a:cs typeface="Trebuchet MS"/>
              </a:rPr>
              <a:t>ամիս</a:t>
            </a:r>
            <a:endParaRPr sz="2050">
              <a:latin typeface="Trebuchet MS"/>
              <a:cs typeface="Trebuchet MS"/>
            </a:endParaRPr>
          </a:p>
          <a:p>
            <a:pPr marL="12700" marR="1746250">
              <a:lnSpc>
                <a:spcPct val="174300"/>
              </a:lnSpc>
              <a:spcBef>
                <a:spcPts val="1360"/>
              </a:spcBef>
            </a:pP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Հասցե՝</a:t>
            </a:r>
            <a:r>
              <a:rPr sz="205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0" dirty="0">
                <a:solidFill>
                  <a:srgbClr val="FFFFFF"/>
                </a:solidFill>
                <a:latin typeface="Trebuchet MS"/>
                <a:cs typeface="Trebuchet MS"/>
              </a:rPr>
              <a:t>ք.</a:t>
            </a:r>
            <a:r>
              <a:rPr sz="205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Երևան,Նորք</a:t>
            </a:r>
            <a:r>
              <a:rPr sz="205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70" dirty="0">
                <a:solidFill>
                  <a:srgbClr val="FFFFFF"/>
                </a:solidFill>
                <a:latin typeface="Trebuchet MS"/>
                <a:cs typeface="Trebuchet MS"/>
              </a:rPr>
              <a:t>Մարաշ,</a:t>
            </a:r>
            <a:r>
              <a:rPr sz="205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55" dirty="0">
                <a:solidFill>
                  <a:srgbClr val="FFFFFF"/>
                </a:solidFill>
                <a:latin typeface="Trebuchet MS"/>
                <a:cs typeface="Trebuchet MS"/>
              </a:rPr>
              <a:t>Նորքի</a:t>
            </a:r>
            <a:r>
              <a:rPr sz="2050" spc="-20" dirty="0">
                <a:solidFill>
                  <a:srgbClr val="FFFFFF"/>
                </a:solidFill>
                <a:latin typeface="Trebuchet MS"/>
                <a:cs typeface="Trebuchet MS"/>
              </a:rPr>
              <a:t> 19/3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Շին.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թույլտվության</a:t>
            </a:r>
            <a:r>
              <a:rPr sz="205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ժամկետ`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18/10/2022թ.</a:t>
            </a: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830"/>
              </a:spcBef>
            </a:pP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Շին. </a:t>
            </a:r>
            <a:r>
              <a:rPr sz="2050" spc="90" dirty="0">
                <a:solidFill>
                  <a:srgbClr val="FFFFFF"/>
                </a:solidFill>
                <a:latin typeface="Trebuchet MS"/>
                <a:cs typeface="Trebuchet MS"/>
              </a:rPr>
              <a:t>աշխատանքների</a:t>
            </a:r>
            <a:r>
              <a:rPr sz="205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իրականացման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 ժամկետ՝</a:t>
            </a:r>
            <a:r>
              <a:rPr sz="205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85" dirty="0">
                <a:solidFill>
                  <a:srgbClr val="FFFFFF"/>
                </a:solidFill>
                <a:latin typeface="Trebuchet MS"/>
                <a:cs typeface="Trebuchet MS"/>
              </a:rPr>
              <a:t>24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40" dirty="0">
                <a:solidFill>
                  <a:srgbClr val="FFFFFF"/>
                </a:solidFill>
                <a:latin typeface="Trebuchet MS"/>
                <a:cs typeface="Trebuchet MS"/>
              </a:rPr>
              <a:t>ամիս</a:t>
            </a:r>
            <a:endParaRPr sz="2050">
              <a:latin typeface="Trebuchet MS"/>
              <a:cs typeface="Trebuchet MS"/>
            </a:endParaRPr>
          </a:p>
          <a:p>
            <a:pPr marL="12700" marR="1663064">
              <a:lnSpc>
                <a:spcPct val="174300"/>
              </a:lnSpc>
              <a:spcBef>
                <a:spcPts val="1360"/>
              </a:spcBef>
            </a:pP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Հասցե՝</a:t>
            </a:r>
            <a:r>
              <a:rPr sz="205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0" dirty="0">
                <a:solidFill>
                  <a:srgbClr val="FFFFFF"/>
                </a:solidFill>
                <a:latin typeface="Trebuchet MS"/>
                <a:cs typeface="Trebuchet MS"/>
              </a:rPr>
              <a:t>ք.</a:t>
            </a:r>
            <a:r>
              <a:rPr sz="205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Երևան,Նորք</a:t>
            </a:r>
            <a:r>
              <a:rPr sz="2050" spc="-1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70" dirty="0">
                <a:solidFill>
                  <a:srgbClr val="FFFFFF"/>
                </a:solidFill>
                <a:latin typeface="Trebuchet MS"/>
                <a:cs typeface="Trebuchet MS"/>
              </a:rPr>
              <a:t>Մարաշ,</a:t>
            </a:r>
            <a:r>
              <a:rPr sz="2050" spc="-2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55" dirty="0">
                <a:solidFill>
                  <a:srgbClr val="FFFFFF"/>
                </a:solidFill>
                <a:latin typeface="Trebuchet MS"/>
                <a:cs typeface="Trebuchet MS"/>
              </a:rPr>
              <a:t>Նորքի</a:t>
            </a:r>
            <a:r>
              <a:rPr sz="2050" spc="-20" dirty="0">
                <a:solidFill>
                  <a:srgbClr val="FFFFFF"/>
                </a:solidFill>
                <a:latin typeface="Trebuchet MS"/>
                <a:cs typeface="Trebuchet MS"/>
              </a:rPr>
              <a:t> 19/4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Շին.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թույլտվության</a:t>
            </a:r>
            <a:r>
              <a:rPr sz="2050" spc="8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ժամկետ`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-10" dirty="0">
                <a:solidFill>
                  <a:srgbClr val="FFFFFF"/>
                </a:solidFill>
                <a:latin typeface="Trebuchet MS"/>
                <a:cs typeface="Trebuchet MS"/>
              </a:rPr>
              <a:t>09/08//2022թ.</a:t>
            </a:r>
            <a:endParaRPr sz="20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1830"/>
              </a:spcBef>
            </a:pP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Շին. </a:t>
            </a:r>
            <a:r>
              <a:rPr sz="2050" spc="90" dirty="0">
                <a:solidFill>
                  <a:srgbClr val="FFFFFF"/>
                </a:solidFill>
                <a:latin typeface="Trebuchet MS"/>
                <a:cs typeface="Trebuchet MS"/>
              </a:rPr>
              <a:t>աշխատանքների</a:t>
            </a:r>
            <a:r>
              <a:rPr sz="205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75" dirty="0">
                <a:solidFill>
                  <a:srgbClr val="FFFFFF"/>
                </a:solidFill>
                <a:latin typeface="Trebuchet MS"/>
                <a:cs typeface="Trebuchet MS"/>
              </a:rPr>
              <a:t>իրականացման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 ժամկետ՝</a:t>
            </a:r>
            <a:r>
              <a:rPr sz="205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85" dirty="0">
                <a:solidFill>
                  <a:srgbClr val="FFFFFF"/>
                </a:solidFill>
                <a:latin typeface="Trebuchet MS"/>
                <a:cs typeface="Trebuchet MS"/>
              </a:rPr>
              <a:t>20</a:t>
            </a:r>
            <a:r>
              <a:rPr sz="205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2050" spc="40" dirty="0">
                <a:solidFill>
                  <a:srgbClr val="FFFFFF"/>
                </a:solidFill>
                <a:latin typeface="Trebuchet MS"/>
                <a:cs typeface="Trebuchet MS"/>
              </a:rPr>
              <a:t>ամիս</a:t>
            </a:r>
            <a:endParaRPr sz="2050">
              <a:latin typeface="Trebuchet MS"/>
              <a:cs typeface="Trebuchet M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62522" y="4682548"/>
            <a:ext cx="4907280" cy="5900420"/>
            <a:chOff x="1062522" y="4682548"/>
            <a:chExt cx="4907280" cy="5900420"/>
          </a:xfrm>
        </p:grpSpPr>
        <p:sp>
          <p:nvSpPr>
            <p:cNvPr id="8" name="object 8"/>
            <p:cNvSpPr/>
            <p:nvPr/>
          </p:nvSpPr>
          <p:spPr>
            <a:xfrm>
              <a:off x="1062520" y="6480181"/>
              <a:ext cx="287020" cy="1274445"/>
            </a:xfrm>
            <a:custGeom>
              <a:avLst/>
              <a:gdLst/>
              <a:ahLst/>
              <a:cxnLst/>
              <a:rect l="l" t="t" r="r" b="b"/>
              <a:pathLst>
                <a:path w="287019" h="1274445">
                  <a:moveTo>
                    <a:pt x="286423" y="987717"/>
                  </a:moveTo>
                  <a:lnTo>
                    <a:pt x="0" y="987717"/>
                  </a:lnTo>
                  <a:lnTo>
                    <a:pt x="0" y="1274152"/>
                  </a:lnTo>
                  <a:lnTo>
                    <a:pt x="286423" y="1274152"/>
                  </a:lnTo>
                  <a:lnTo>
                    <a:pt x="286423" y="987717"/>
                  </a:lnTo>
                  <a:close/>
                </a:path>
                <a:path w="287019" h="1274445">
                  <a:moveTo>
                    <a:pt x="286423" y="493864"/>
                  </a:moveTo>
                  <a:lnTo>
                    <a:pt x="0" y="493864"/>
                  </a:lnTo>
                  <a:lnTo>
                    <a:pt x="0" y="780300"/>
                  </a:lnTo>
                  <a:lnTo>
                    <a:pt x="286423" y="780300"/>
                  </a:lnTo>
                  <a:lnTo>
                    <a:pt x="286423" y="493864"/>
                  </a:lnTo>
                  <a:close/>
                </a:path>
                <a:path w="287019" h="1274445">
                  <a:moveTo>
                    <a:pt x="286423" y="0"/>
                  </a:moveTo>
                  <a:lnTo>
                    <a:pt x="0" y="0"/>
                  </a:lnTo>
                  <a:lnTo>
                    <a:pt x="0" y="286423"/>
                  </a:lnTo>
                  <a:lnTo>
                    <a:pt x="286423" y="286423"/>
                  </a:lnTo>
                  <a:lnTo>
                    <a:pt x="2864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0792" y="6529497"/>
              <a:ext cx="129880" cy="18778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5744" y="7023346"/>
              <a:ext cx="79976" cy="18780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5744" y="7517205"/>
              <a:ext cx="79976" cy="187805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62520" y="4682559"/>
              <a:ext cx="287020" cy="1274445"/>
            </a:xfrm>
            <a:custGeom>
              <a:avLst/>
              <a:gdLst/>
              <a:ahLst/>
              <a:cxnLst/>
              <a:rect l="l" t="t" r="r" b="b"/>
              <a:pathLst>
                <a:path w="287019" h="1274445">
                  <a:moveTo>
                    <a:pt x="286423" y="987729"/>
                  </a:moveTo>
                  <a:lnTo>
                    <a:pt x="0" y="987729"/>
                  </a:lnTo>
                  <a:lnTo>
                    <a:pt x="0" y="1274152"/>
                  </a:lnTo>
                  <a:lnTo>
                    <a:pt x="286423" y="1274152"/>
                  </a:lnTo>
                  <a:lnTo>
                    <a:pt x="286423" y="987729"/>
                  </a:lnTo>
                  <a:close/>
                </a:path>
                <a:path w="287019" h="1274445">
                  <a:moveTo>
                    <a:pt x="286423" y="493864"/>
                  </a:moveTo>
                  <a:lnTo>
                    <a:pt x="0" y="493864"/>
                  </a:lnTo>
                  <a:lnTo>
                    <a:pt x="0" y="780300"/>
                  </a:lnTo>
                  <a:lnTo>
                    <a:pt x="286423" y="780300"/>
                  </a:lnTo>
                  <a:lnTo>
                    <a:pt x="286423" y="493864"/>
                  </a:lnTo>
                  <a:close/>
                </a:path>
                <a:path w="287019" h="1274445">
                  <a:moveTo>
                    <a:pt x="286423" y="0"/>
                  </a:moveTo>
                  <a:lnTo>
                    <a:pt x="0" y="0"/>
                  </a:lnTo>
                  <a:lnTo>
                    <a:pt x="0" y="286423"/>
                  </a:lnTo>
                  <a:lnTo>
                    <a:pt x="286423" y="286423"/>
                  </a:lnTo>
                  <a:lnTo>
                    <a:pt x="2864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0792" y="4731876"/>
              <a:ext cx="129880" cy="18779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65744" y="5225725"/>
              <a:ext cx="79976" cy="18780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65744" y="5719585"/>
              <a:ext cx="79976" cy="187805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062520" y="8277790"/>
              <a:ext cx="287020" cy="1274445"/>
            </a:xfrm>
            <a:custGeom>
              <a:avLst/>
              <a:gdLst/>
              <a:ahLst/>
              <a:cxnLst/>
              <a:rect l="l" t="t" r="r" b="b"/>
              <a:pathLst>
                <a:path w="287019" h="1274445">
                  <a:moveTo>
                    <a:pt x="286423" y="987729"/>
                  </a:moveTo>
                  <a:lnTo>
                    <a:pt x="0" y="987729"/>
                  </a:lnTo>
                  <a:lnTo>
                    <a:pt x="0" y="1274165"/>
                  </a:lnTo>
                  <a:lnTo>
                    <a:pt x="286423" y="1274165"/>
                  </a:lnTo>
                  <a:lnTo>
                    <a:pt x="286423" y="987729"/>
                  </a:lnTo>
                  <a:close/>
                </a:path>
                <a:path w="287019" h="1274445">
                  <a:moveTo>
                    <a:pt x="286423" y="493864"/>
                  </a:moveTo>
                  <a:lnTo>
                    <a:pt x="0" y="493864"/>
                  </a:lnTo>
                  <a:lnTo>
                    <a:pt x="0" y="780300"/>
                  </a:lnTo>
                  <a:lnTo>
                    <a:pt x="286423" y="780300"/>
                  </a:lnTo>
                  <a:lnTo>
                    <a:pt x="286423" y="493864"/>
                  </a:lnTo>
                  <a:close/>
                </a:path>
                <a:path w="287019" h="1274445">
                  <a:moveTo>
                    <a:pt x="286423" y="0"/>
                  </a:moveTo>
                  <a:lnTo>
                    <a:pt x="0" y="0"/>
                  </a:lnTo>
                  <a:lnTo>
                    <a:pt x="0" y="286435"/>
                  </a:lnTo>
                  <a:lnTo>
                    <a:pt x="286423" y="286435"/>
                  </a:lnTo>
                  <a:lnTo>
                    <a:pt x="2864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140792" y="8327108"/>
              <a:ext cx="129880" cy="18779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65744" y="8820967"/>
              <a:ext cx="79976" cy="18780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65744" y="9314826"/>
              <a:ext cx="79976" cy="187805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789862" y="9893866"/>
              <a:ext cx="3036570" cy="471805"/>
            </a:xfrm>
            <a:custGeom>
              <a:avLst/>
              <a:gdLst/>
              <a:ahLst/>
              <a:cxnLst/>
              <a:rect l="l" t="t" r="r" b="b"/>
              <a:pathLst>
                <a:path w="3036570" h="471804">
                  <a:moveTo>
                    <a:pt x="3036556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3036556" y="471189"/>
                  </a:lnTo>
                  <a:lnTo>
                    <a:pt x="3036556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59497" y="9930514"/>
              <a:ext cx="3036570" cy="471805"/>
            </a:xfrm>
            <a:custGeom>
              <a:avLst/>
              <a:gdLst/>
              <a:ahLst/>
              <a:cxnLst/>
              <a:rect l="l" t="t" r="r" b="b"/>
              <a:pathLst>
                <a:path w="3036570" h="471804">
                  <a:moveTo>
                    <a:pt x="3036556" y="0"/>
                  </a:moveTo>
                  <a:lnTo>
                    <a:pt x="0" y="0"/>
                  </a:lnTo>
                  <a:lnTo>
                    <a:pt x="0" y="471189"/>
                  </a:lnTo>
                  <a:lnTo>
                    <a:pt x="3036556" y="471189"/>
                  </a:lnTo>
                  <a:lnTo>
                    <a:pt x="30365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759497" y="9930514"/>
              <a:ext cx="3036570" cy="471805"/>
            </a:xfrm>
            <a:custGeom>
              <a:avLst/>
              <a:gdLst/>
              <a:ahLst/>
              <a:cxnLst/>
              <a:rect l="l" t="t" r="r" b="b"/>
              <a:pathLst>
                <a:path w="3036570" h="471804">
                  <a:moveTo>
                    <a:pt x="3036556" y="471189"/>
                  </a:moveTo>
                  <a:lnTo>
                    <a:pt x="0" y="471189"/>
                  </a:lnTo>
                  <a:lnTo>
                    <a:pt x="0" y="0"/>
                  </a:lnTo>
                  <a:lnTo>
                    <a:pt x="3036556" y="0"/>
                  </a:lnTo>
                  <a:lnTo>
                    <a:pt x="3036556" y="471189"/>
                  </a:lnTo>
                  <a:close/>
                </a:path>
              </a:pathLst>
            </a:custGeom>
            <a:ln w="10470">
              <a:solidFill>
                <a:srgbClr val="D2D2D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707564" y="10321098"/>
              <a:ext cx="262255" cy="262255"/>
            </a:xfrm>
            <a:custGeom>
              <a:avLst/>
              <a:gdLst/>
              <a:ahLst/>
              <a:cxnLst/>
              <a:rect l="l" t="t" r="r" b="b"/>
              <a:pathLst>
                <a:path w="262254" h="262254">
                  <a:moveTo>
                    <a:pt x="0" y="0"/>
                  </a:moveTo>
                  <a:lnTo>
                    <a:pt x="109902" y="261782"/>
                  </a:lnTo>
                  <a:lnTo>
                    <a:pt x="133912" y="171272"/>
                  </a:lnTo>
                  <a:lnTo>
                    <a:pt x="222621" y="259981"/>
                  </a:lnTo>
                  <a:lnTo>
                    <a:pt x="259981" y="222621"/>
                  </a:lnTo>
                  <a:lnTo>
                    <a:pt x="171272" y="133912"/>
                  </a:lnTo>
                  <a:lnTo>
                    <a:pt x="261772" y="1099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2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191200" y="672619"/>
            <a:ext cx="194056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i="1" spc="285" dirty="0">
                <a:solidFill>
                  <a:srgbClr val="202B7D"/>
                </a:solidFill>
                <a:latin typeface="Trebuchet MS"/>
                <a:cs typeface="Trebuchet MS"/>
              </a:rPr>
              <a:t>fas</a:t>
            </a:r>
            <a:r>
              <a:rPr sz="1950" i="1" spc="-19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1950" i="1" spc="290" dirty="0">
                <a:solidFill>
                  <a:srgbClr val="202B7D"/>
                </a:solidFill>
                <a:latin typeface="Trebuchet MS"/>
                <a:cs typeface="Trebuchet MS"/>
              </a:rPr>
              <a:t>tbank.am </a:t>
            </a:r>
            <a:endParaRPr sz="1950">
              <a:latin typeface="Trebuchet MS"/>
              <a:cs typeface="Trebuchet MS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405124" y="9819444"/>
            <a:ext cx="2510790" cy="369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00"/>
              </a:lnSpc>
            </a:pPr>
            <a:r>
              <a:rPr sz="2300" spc="110" dirty="0">
                <a:solidFill>
                  <a:srgbClr val="202B7D"/>
                </a:solidFill>
                <a:latin typeface="Trebuchet MS"/>
                <a:cs typeface="Trebuchet MS"/>
              </a:rPr>
              <a:t>+374</a:t>
            </a:r>
            <a:r>
              <a:rPr sz="2300" spc="1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dirty="0">
                <a:solidFill>
                  <a:srgbClr val="202B7D"/>
                </a:solidFill>
                <a:latin typeface="Trebuchet MS"/>
                <a:cs typeface="Trebuchet MS"/>
              </a:rPr>
              <a:t>(77)</a:t>
            </a:r>
            <a:r>
              <a:rPr sz="2300" spc="15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spc="120" dirty="0">
                <a:solidFill>
                  <a:srgbClr val="202B7D"/>
                </a:solidFill>
                <a:latin typeface="Trebuchet MS"/>
                <a:cs typeface="Trebuchet MS"/>
              </a:rPr>
              <a:t>199</a:t>
            </a:r>
            <a:r>
              <a:rPr sz="2300" spc="20" dirty="0">
                <a:solidFill>
                  <a:srgbClr val="202B7D"/>
                </a:solidFill>
                <a:latin typeface="Trebuchet MS"/>
                <a:cs typeface="Trebuchet MS"/>
              </a:rPr>
              <a:t> </a:t>
            </a:r>
            <a:r>
              <a:rPr sz="2300" spc="105" dirty="0">
                <a:solidFill>
                  <a:srgbClr val="202B7D"/>
                </a:solidFill>
                <a:latin typeface="Trebuchet MS"/>
                <a:cs typeface="Trebuchet MS"/>
              </a:rPr>
              <a:t>990</a:t>
            </a:r>
            <a:endParaRPr sz="2300">
              <a:latin typeface="Trebuchet MS"/>
              <a:cs typeface="Trebuchet MS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520"/>
              </a:lnSpc>
            </a:pPr>
            <a:r>
              <a:rPr spc="85" dirty="0"/>
              <a:t>Իմանալ</a:t>
            </a:r>
            <a:r>
              <a:rPr spc="-60" dirty="0"/>
              <a:t> </a:t>
            </a:r>
            <a:r>
              <a:rPr spc="90" dirty="0"/>
              <a:t>ավելին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</TotalTime>
  <Words>1215</Words>
  <Application>Microsoft Office PowerPoint</Application>
  <PresentationFormat>Custom</PresentationFormat>
  <Paragraphs>209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Calibri</vt:lpstr>
      <vt:lpstr>GHEA Grapalat</vt:lpstr>
      <vt:lpstr>Lucida Sans Unicode</vt:lpstr>
      <vt:lpstr>Trebuchet MS</vt:lpstr>
      <vt:lpstr>Office Theme</vt:lpstr>
      <vt:lpstr>PowerPoint Presentation</vt:lpstr>
      <vt:lpstr>ԿԱԶՄԱԿԵՐՊՈՒԹՅՈՒՆՆԵՐԻ ՑԱՆԿ</vt:lpstr>
      <vt:lpstr>«ԳՐԱՆԴՇԻՆ» ՍՊԸ    (E1 RESIDENCE)</vt:lpstr>
      <vt:lpstr>«ՎԵԼԼԻ ԲԵՅ» ՍՊԸ      (ՆՈՐ ՏՈՒՆ ԲՆԱԿԵԼԻ ՀԱՄԱԼԻՐ)</vt:lpstr>
      <vt:lpstr>«ՊԱՐԿ ԴԻՎԵԼՈՓՄԵՆԹ» ՍՊԸ (ՀՐԱԶԴԱՆ ՆԱԽԱԳԻԾ) </vt:lpstr>
      <vt:lpstr>«ԼԵԳԱԼ» ՍՊԸ  (TSAGHKADZOR HILLS) </vt:lpstr>
      <vt:lpstr>«ՄԼ ՄԱՅՆԻՆԳ» ՍՊԸ  (ՔԱՆԱՔԵՌ 2)</vt:lpstr>
      <vt:lpstr>«ԳԱՀԷ» ՍՊԸ </vt:lpstr>
      <vt:lpstr>«ՎԱՂԱՐՇ ԵՎ ՈՐԴԻՆԵՐ ԿՈՆՑԵՌՆ» ՍՊԸ  (ՈՍԿՈՒ ԱՇԽԱՐՀ ԲՆԱԿԵԼԻ ՀԱՄԱԼԻՐ)</vt:lpstr>
      <vt:lpstr>«Ջ-ԿԱՊԻՏԱԼ» ՍՊԸ</vt:lpstr>
      <vt:lpstr>«ՎԻԼԼԱ ԹԱՈՒՆ ՀԱՈՒՍ» ՍՊԸ</vt:lpstr>
      <vt:lpstr>«ՋԱՍԹ ԴԻՎԵԼՈՓԵՐ» ՍՊԸ  (CULT COMPLEX)</vt:lpstr>
      <vt:lpstr>«ՆԱՐԵ ՊԼՅՈՒՍ» ՍՊԸ</vt:lpstr>
      <vt:lpstr>«ԷԼԻՍՈՆ» ՍՊԸ (ԾԱՂԿԱՁՈՐ ՊԼԱԶԱ)</vt:lpstr>
      <vt:lpstr>«ՆԱՇ ԳՐՈՒՊ» ՍՊԸ</vt:lpstr>
      <vt:lpstr>«ԷՄԲԻ ՔՈՆՍԹՐԱՔՇՆ» ՍՊԸ</vt:lpstr>
      <vt:lpstr>«ՍԱՆՆԻ ՀՈՄ» ՍՊԸ</vt:lpstr>
      <vt:lpstr>ԳԵՎՈՐԿ ԴԱՐԲԻՆՅԱՆ ՅՈՒՐԻԻ</vt:lpstr>
      <vt:lpstr>«Դ ԸՆԴ ԷԴ ԻՆՎԵՍՏ ԳՐՈՒՊ» ՍՊԸ</vt:lpstr>
      <vt:lpstr>«ՍՈԲԱ» ՍՊԸ RAYZ Residence</vt:lpstr>
      <vt:lpstr>«ԱՄ ՔԸՆՍԹՐԱՔԹ» ՍՊԸ CRYSTAL BUILDING</vt:lpstr>
      <vt:lpstr>«ՆԱԶԱՐՅԱՆ ԳՐՈՒՊ» ՍՊԸ ԱՎԱՆ ԱՎԵՆՅՈՒ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Կառուցապատող - պրեզենտացիա</dc:title>
  <cp:lastModifiedBy>Vachik Ghazaryan</cp:lastModifiedBy>
  <cp:revision>7</cp:revision>
  <dcterms:created xsi:type="dcterms:W3CDTF">2024-05-24T12:39:38Z</dcterms:created>
  <dcterms:modified xsi:type="dcterms:W3CDTF">2024-10-02T10:36:35Z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2024-03-04T00:00:00Z</vt:filetime>
  </property>
  <property fmtid="{D5CDD505-2E9C-101B-9397-08002B2CF9AE}" pid="3" name="Creator">
    <vt:lpwstr>Adobe Illustrator 28.0 (Windows)</vt:lpwstr>
  </property>
  <property fmtid="{D5CDD505-2E9C-101B-9397-08002B2CF9AE}" pid="4" name="LastSaved">
    <vt:filetime>2024-05-24T00:00:00Z</vt:filetime>
  </property>
  <property fmtid="{D5CDD505-2E9C-101B-9397-08002B2CF9AE}" pid="5" name="Producer">
    <vt:lpwstr>3-Heights™ PDF Optimization Shell 6.3.1.5 (http://www.pdf-tools.com)</vt:lpwstr>
  </property>
  <property fmtid="{D5CDD505-2E9C-101B-9397-08002B2CF9AE}" pid="6" name="MSIP_Label_b842fb56-b61e-4d21-9769-d926fa4e8601_Enabled">
    <vt:lpwstr>true</vt:lpwstr>
  </property>
  <property fmtid="{D5CDD505-2E9C-101B-9397-08002B2CF9AE}" pid="7" name="MSIP_Label_b842fb56-b61e-4d21-9769-d926fa4e8601_SetDate">
    <vt:lpwstr>2024-05-24T13:59:08Z</vt:lpwstr>
  </property>
  <property fmtid="{D5CDD505-2E9C-101B-9397-08002B2CF9AE}" pid="8" name="MSIP_Label_b842fb56-b61e-4d21-9769-d926fa4e8601_Method">
    <vt:lpwstr>Standard</vt:lpwstr>
  </property>
  <property fmtid="{D5CDD505-2E9C-101B-9397-08002B2CF9AE}" pid="9" name="MSIP_Label_b842fb56-b61e-4d21-9769-d926fa4e8601_Name">
    <vt:lpwstr>Internal</vt:lpwstr>
  </property>
  <property fmtid="{D5CDD505-2E9C-101B-9397-08002B2CF9AE}" pid="10" name="MSIP_Label_b842fb56-b61e-4d21-9769-d926fa4e8601_SiteId">
    <vt:lpwstr>a1fbfe65-bc53-4eb2-adb7-d6700b3adab7</vt:lpwstr>
  </property>
  <property fmtid="{D5CDD505-2E9C-101B-9397-08002B2CF9AE}" pid="11" name="MSIP_Label_b842fb56-b61e-4d21-9769-d926fa4e8601_ActionId">
    <vt:lpwstr>0dc08fdb-4eb1-46b7-8202-6c9c35900189</vt:lpwstr>
  </property>
  <property fmtid="{D5CDD505-2E9C-101B-9397-08002B2CF9AE}" pid="12" name="MSIP_Label_b842fb56-b61e-4d21-9769-d926fa4e8601_ContentBits">
    <vt:lpwstr>2</vt:lpwstr>
  </property>
  <property fmtid="{D5CDD505-2E9C-101B-9397-08002B2CF9AE}" pid="13" name="ClassificationContentMarkingFooterLocations">
    <vt:lpwstr>Office Theme:8</vt:lpwstr>
  </property>
  <property fmtid="{D5CDD505-2E9C-101B-9397-08002B2CF9AE}" pid="14" name="ClassificationContentMarkingFooterText">
    <vt:lpwstr>FB_Internal</vt:lpwstr>
  </property>
</Properties>
</file>